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defaultTextStyle>
    <a:lvl1pPr>
      <a:defRPr sz="1400">
        <a:latin typeface="Arial"/>
        <a:ea typeface="Arial"/>
        <a:cs typeface="Arial"/>
        <a:sym typeface="Arial"/>
      </a:defRPr>
    </a:lvl1pPr>
    <a:lvl2pPr>
      <a:defRPr sz="1400">
        <a:latin typeface="Arial"/>
        <a:ea typeface="Arial"/>
        <a:cs typeface="Arial"/>
        <a:sym typeface="Arial"/>
      </a:defRPr>
    </a:lvl2pPr>
    <a:lvl3pPr>
      <a:defRPr sz="1400">
        <a:latin typeface="Arial"/>
        <a:ea typeface="Arial"/>
        <a:cs typeface="Arial"/>
        <a:sym typeface="Arial"/>
      </a:defRPr>
    </a:lvl3pPr>
    <a:lvl4pPr>
      <a:defRPr sz="1400">
        <a:latin typeface="Arial"/>
        <a:ea typeface="Arial"/>
        <a:cs typeface="Arial"/>
        <a:sym typeface="Arial"/>
      </a:defRPr>
    </a:lvl4pPr>
    <a:lvl5pPr>
      <a:defRPr sz="1400">
        <a:latin typeface="Arial"/>
        <a:ea typeface="Arial"/>
        <a:cs typeface="Arial"/>
        <a:sym typeface="Arial"/>
      </a:defRPr>
    </a:lvl5pPr>
    <a:lvl6pPr>
      <a:defRPr sz="1400">
        <a:latin typeface="Arial"/>
        <a:ea typeface="Arial"/>
        <a:cs typeface="Arial"/>
        <a:sym typeface="Arial"/>
      </a:defRPr>
    </a:lvl6pPr>
    <a:lvl7pPr>
      <a:defRPr sz="1400">
        <a:latin typeface="Arial"/>
        <a:ea typeface="Arial"/>
        <a:cs typeface="Arial"/>
        <a:sym typeface="Arial"/>
      </a:defRPr>
    </a:lvl7pPr>
    <a:lvl8pPr>
      <a:defRPr sz="1400">
        <a:latin typeface="Arial"/>
        <a:ea typeface="Arial"/>
        <a:cs typeface="Arial"/>
        <a:sym typeface="Arial"/>
      </a:defRPr>
    </a:lvl8pPr>
    <a:lvl9pPr>
      <a:defRPr sz="14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2F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AB4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AB4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AB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8909C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8909C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8909C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EFF4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EFF4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EFF41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AB4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AB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>
      <p:cViewPr varScale="1">
        <p:scale>
          <a:sx n="166" d="100"/>
          <a:sy n="166" d="100"/>
        </p:scale>
        <p:origin x="-1408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369707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t>Low cost 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t>Capable of shimming Waveforms driving single and multiturn local shim coils and resonating coils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t>Low noise and usable in magnet room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13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800"/>
            </a:lvl1pPr>
          </a:lstStyle>
          <a:p>
            <a:pPr lvl="0"/>
            <a:r>
              <a:t>READOUT ALONG Z SAY THAT THING creating a large amo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800"/>
            </a:lvl1pPr>
          </a:lstStyle>
          <a:p>
            <a:pPr lvl="0"/>
            <a:r>
              <a:t>Shows correct distortion in the phase encode direction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800"/>
            </a:lvl1pPr>
          </a:lstStyle>
          <a:p>
            <a:pPr lvl="0"/>
            <a:r>
              <a:t>“IN conclusion”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800"/>
            </a:lvl1pPr>
          </a:lstStyle>
          <a:p>
            <a:pPr lvl="0"/>
            <a:r>
              <a:t>“IN conclusion”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5" name="Shape 4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800"/>
            </a:lvl1pPr>
          </a:lstStyle>
          <a:p>
            <a:pPr lvl="0"/>
            <a:r>
              <a:t>I thank my sponsors for funding and you for your attention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311708" y="0"/>
            <a:ext cx="8520601" cy="2797175"/>
          </a:xfrm>
          <a:prstGeom prst="rect">
            <a:avLst/>
          </a:prstGeom>
        </p:spPr>
        <p:txBody>
          <a:bodyPr anchor="b"/>
          <a:lstStyle/>
          <a:p>
            <a:pPr lvl="0" algn="ctr">
              <a:defRPr sz="5200"/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311699" y="2834125"/>
            <a:ext cx="8520602" cy="2078476"/>
          </a:xfrm>
          <a:prstGeom prst="rect">
            <a:avLst/>
          </a:prstGeom>
        </p:spPr>
        <p:txBody>
          <a:bodyPr/>
          <a:lstStyle/>
          <a:p>
            <a:pPr lvl="0" algn="ctr">
              <a:defRPr sz="2800"/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311699" y="0"/>
            <a:ext cx="8520602" cy="3069625"/>
          </a:xfrm>
          <a:prstGeom prst="rect">
            <a:avLst/>
          </a:prstGeom>
        </p:spPr>
        <p:txBody>
          <a:bodyPr anchor="b"/>
          <a:lstStyle/>
          <a:p>
            <a:pPr lvl="0" algn="ctr">
              <a:defRPr sz="12000"/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11699" y="3152225"/>
            <a:ext cx="8520602" cy="1991275"/>
          </a:xfrm>
          <a:prstGeom prst="rect">
            <a:avLst/>
          </a:prstGeom>
        </p:spPr>
        <p:txBody>
          <a:bodyPr/>
          <a:lstStyle/>
          <a:p>
            <a:pPr lvl="0" algn="ctr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600"/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785399" y="4815625"/>
            <a:ext cx="6863400" cy="355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200" i="1"/>
            </a:lvl1pPr>
          </a:lstStyle>
          <a:p>
            <a:pPr lvl="0">
              <a:defRPr sz="1800" i="0"/>
            </a:pPr>
            <a:r>
              <a:rPr sz="1200" i="1"/>
              <a:t>Open-source current driver board for B0 shimming – Nick Arango – ISMRM 2016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311699" y="445025"/>
            <a:ext cx="8520602" cy="707450"/>
          </a:xfrm>
          <a:prstGeom prst="rect">
            <a:avLst/>
          </a:prstGeom>
        </p:spPr>
        <p:txBody>
          <a:bodyPr/>
          <a:lstStyle/>
          <a:p>
            <a:pPr lvl="0">
              <a:defRPr sz="1400"/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3999902" cy="399102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5" name="Shape 25"/>
          <p:cNvSpPr/>
          <p:nvPr/>
        </p:nvSpPr>
        <p:spPr>
          <a:xfrm>
            <a:off x="1483750" y="4868800"/>
            <a:ext cx="6609899" cy="355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200" i="1"/>
            </a:lvl1pPr>
          </a:lstStyle>
          <a:p>
            <a:pPr lvl="0">
              <a:defRPr sz="1800" i="0"/>
            </a:pPr>
            <a:r>
              <a:rPr sz="1200" i="1"/>
              <a:t>Open-source current driver board for B0 shimming – Nick Arango – ISMRM 2016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311699" y="445025"/>
            <a:ext cx="8520602" cy="755125"/>
          </a:xfrm>
          <a:prstGeom prst="rect">
            <a:avLst/>
          </a:prstGeom>
        </p:spPr>
        <p:txBody>
          <a:bodyPr/>
          <a:lstStyle/>
          <a:p>
            <a:pPr lvl="0">
              <a:defRPr sz="1400"/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483750" y="4868800"/>
            <a:ext cx="6609899" cy="355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200" i="1"/>
            </a:lvl1pPr>
          </a:lstStyle>
          <a:p>
            <a:pPr lvl="0">
              <a:defRPr sz="1800" i="0"/>
            </a:pPr>
            <a:r>
              <a:rPr sz="1200" i="1"/>
              <a:t>Open-source current driver board for B0 shimming – Nick Arango – ISMRM 2016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311699" y="0"/>
            <a:ext cx="2808001" cy="1311300"/>
          </a:xfrm>
          <a:prstGeom prst="rect">
            <a:avLst/>
          </a:prstGeom>
        </p:spPr>
        <p:txBody>
          <a:bodyPr anchor="b"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11699" y="1389599"/>
            <a:ext cx="2808001" cy="3753902"/>
          </a:xfrm>
          <a:prstGeom prst="rect">
            <a:avLst/>
          </a:prstGeom>
        </p:spPr>
        <p:txBody>
          <a:bodyPr/>
          <a:lstStyle/>
          <a:p>
            <a:pPr lvl="0">
              <a:defRPr sz="1200"/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/>
          <a:p>
            <a:pPr lvl="0">
              <a:defRPr sz="4800"/>
            </a:pPr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265500" y="0"/>
            <a:ext cx="4045200" cy="2715476"/>
          </a:xfrm>
          <a:prstGeom prst="rect">
            <a:avLst/>
          </a:prstGeom>
        </p:spPr>
        <p:txBody>
          <a:bodyPr anchor="b"/>
          <a:lstStyle/>
          <a:p>
            <a:pPr lvl="0" algn="ctr">
              <a:defRPr sz="4200"/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265500" y="2803075"/>
            <a:ext cx="4045200" cy="2340425"/>
          </a:xfrm>
          <a:prstGeom prst="rect">
            <a:avLst/>
          </a:prstGeom>
        </p:spPr>
        <p:txBody>
          <a:bodyPr/>
          <a:lstStyle/>
          <a:p>
            <a:pPr lvl="0" algn="ctr">
              <a:defRPr sz="2100"/>
            </a:pP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311699" y="3922750"/>
            <a:ext cx="5998802" cy="1220751"/>
          </a:xfrm>
          <a:prstGeom prst="rect">
            <a:avLst/>
          </a:prstGeom>
        </p:spPr>
        <p:txBody>
          <a:bodyPr anchor="ctr"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899" y="-12176"/>
            <a:ext cx="8520602" cy="1164651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/>
          <a:lstStyle/>
          <a:p>
            <a:pPr lvl="0"/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8520602" cy="3991025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/>
          <a:lstStyle/>
          <a:p>
            <a:pPr lvl="0"/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-236993" y="4906393"/>
            <a:ext cx="548701" cy="318396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 anchor="ctr">
            <a:spAutoFit/>
          </a:bodyPr>
          <a:lstStyle>
            <a:lvl1pPr algn="r">
              <a:defRPr sz="1000">
                <a:solidFill>
                  <a:srgbClr val="59595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5"/>
          <p:cNvSpPr/>
          <p:nvPr/>
        </p:nvSpPr>
        <p:spPr>
          <a:xfrm>
            <a:off x="874149" y="4868800"/>
            <a:ext cx="7143902" cy="355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200" i="1"/>
            </a:lvl1pPr>
          </a:lstStyle>
          <a:p>
            <a:pPr lvl="0">
              <a:defRPr sz="1800" i="0"/>
            </a:pPr>
            <a:r>
              <a:rPr sz="1200" i="1"/>
              <a:t>Open-source current driver board for B0 shimming – Nick Arango – ISMRM, Singapore – May 13, 2016</a:t>
            </a:r>
          </a:p>
        </p:txBody>
      </p:sp>
      <p:sp>
        <p:nvSpPr>
          <p:cNvPr id="6" name="Shape 6"/>
          <p:cNvSpPr/>
          <p:nvPr/>
        </p:nvSpPr>
        <p:spPr>
          <a:xfrm>
            <a:off x="-2226" y="463450"/>
            <a:ext cx="9165002" cy="1"/>
          </a:xfrm>
          <a:prstGeom prst="line">
            <a:avLst/>
          </a:pr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-10501" y="4963824"/>
            <a:ext cx="9165002" cy="1"/>
          </a:xfrm>
          <a:prstGeom prst="line">
            <a:avLst/>
          </a:pr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8515250" y="4887624"/>
            <a:ext cx="875100" cy="330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>
                <a:solidFill>
                  <a:srgbClr val="3876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38761D"/>
                </a:solidFill>
              </a:rPr>
              <a:t>#1153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>
        <a:defRPr sz="2400">
          <a:latin typeface="Arial"/>
          <a:ea typeface="Arial"/>
          <a:cs typeface="Arial"/>
          <a:sym typeface="Arial"/>
        </a:defRPr>
      </a:lvl1pPr>
      <a:lvl2pPr>
        <a:defRPr sz="2400">
          <a:latin typeface="Arial"/>
          <a:ea typeface="Arial"/>
          <a:cs typeface="Arial"/>
          <a:sym typeface="Arial"/>
        </a:defRPr>
      </a:lvl2pPr>
      <a:lvl3pPr>
        <a:defRPr sz="2400">
          <a:latin typeface="Arial"/>
          <a:ea typeface="Arial"/>
          <a:cs typeface="Arial"/>
          <a:sym typeface="Arial"/>
        </a:defRPr>
      </a:lvl3pPr>
      <a:lvl4pPr>
        <a:defRPr sz="2400">
          <a:latin typeface="Arial"/>
          <a:ea typeface="Arial"/>
          <a:cs typeface="Arial"/>
          <a:sym typeface="Arial"/>
        </a:defRPr>
      </a:lvl4pPr>
      <a:lvl5pPr>
        <a:defRPr sz="2400">
          <a:latin typeface="Arial"/>
          <a:ea typeface="Arial"/>
          <a:cs typeface="Arial"/>
          <a:sym typeface="Arial"/>
        </a:defRPr>
      </a:lvl5pPr>
      <a:lvl6pPr>
        <a:defRPr sz="2400">
          <a:latin typeface="Arial"/>
          <a:ea typeface="Arial"/>
          <a:cs typeface="Arial"/>
          <a:sym typeface="Arial"/>
        </a:defRPr>
      </a:lvl6pPr>
      <a:lvl7pPr>
        <a:defRPr sz="2400">
          <a:latin typeface="Arial"/>
          <a:ea typeface="Arial"/>
          <a:cs typeface="Arial"/>
          <a:sym typeface="Arial"/>
        </a:defRPr>
      </a:lvl7pPr>
      <a:lvl8pPr>
        <a:defRPr sz="2400">
          <a:latin typeface="Arial"/>
          <a:ea typeface="Arial"/>
          <a:cs typeface="Arial"/>
          <a:sym typeface="Arial"/>
        </a:defRPr>
      </a:lvl8pPr>
      <a:lvl9pPr>
        <a:defRPr sz="2400">
          <a:latin typeface="Arial"/>
          <a:ea typeface="Arial"/>
          <a:cs typeface="Arial"/>
          <a:sym typeface="Arial"/>
        </a:defRPr>
      </a:lvl9pPr>
    </p:titleStyle>
    <p:bodyStyle>
      <a:lvl1pPr>
        <a:defRPr sz="1400">
          <a:latin typeface="Arial"/>
          <a:ea typeface="Arial"/>
          <a:cs typeface="Arial"/>
          <a:sym typeface="Arial"/>
        </a:defRPr>
      </a:lvl1pPr>
      <a:lvl2pPr>
        <a:defRPr sz="1400">
          <a:latin typeface="Arial"/>
          <a:ea typeface="Arial"/>
          <a:cs typeface="Arial"/>
          <a:sym typeface="Arial"/>
        </a:defRPr>
      </a:lvl2pPr>
      <a:lvl3pPr>
        <a:defRPr sz="1400">
          <a:latin typeface="Arial"/>
          <a:ea typeface="Arial"/>
          <a:cs typeface="Arial"/>
          <a:sym typeface="Arial"/>
        </a:defRPr>
      </a:lvl3pPr>
      <a:lvl4pPr>
        <a:defRPr sz="1400">
          <a:latin typeface="Arial"/>
          <a:ea typeface="Arial"/>
          <a:cs typeface="Arial"/>
          <a:sym typeface="Arial"/>
        </a:defRPr>
      </a:lvl4pPr>
      <a:lvl5pPr>
        <a:defRPr sz="1400">
          <a:latin typeface="Arial"/>
          <a:ea typeface="Arial"/>
          <a:cs typeface="Arial"/>
          <a:sym typeface="Arial"/>
        </a:defRPr>
      </a:lvl5pPr>
      <a:lvl6pPr>
        <a:defRPr sz="1400">
          <a:latin typeface="Arial"/>
          <a:ea typeface="Arial"/>
          <a:cs typeface="Arial"/>
          <a:sym typeface="Arial"/>
        </a:defRPr>
      </a:lvl6pPr>
      <a:lvl7pPr>
        <a:defRPr sz="1400">
          <a:latin typeface="Arial"/>
          <a:ea typeface="Arial"/>
          <a:cs typeface="Arial"/>
          <a:sym typeface="Arial"/>
        </a:defRPr>
      </a:lvl7pPr>
      <a:lvl8pPr>
        <a:defRPr sz="1400">
          <a:latin typeface="Arial"/>
          <a:ea typeface="Arial"/>
          <a:cs typeface="Arial"/>
          <a:sym typeface="Arial"/>
        </a:defRPr>
      </a:lvl8pPr>
      <a:lvl9pPr>
        <a:defRPr sz="1400">
          <a:latin typeface="Arial"/>
          <a:ea typeface="Arial"/>
          <a:cs typeface="Arial"/>
          <a:sym typeface="Arial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flab.martinos.org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flab.martinos.org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hyperlink" Target="http://rflab.martinos.org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4.jpe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311700" y="1272099"/>
            <a:ext cx="8691300" cy="122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15000"/>
              </a:lnSpc>
              <a:defRPr sz="1800"/>
            </a:pPr>
            <a:r>
              <a:rPr sz="2200" b="1"/>
              <a:t>Low-cost, open-source, flexible current feedback-controlled coil driver circuit for matrix B</a:t>
            </a:r>
            <a:r>
              <a:rPr sz="2200" b="1" baseline="-25000"/>
              <a:t>0</a:t>
            </a:r>
            <a:r>
              <a:rPr sz="2200" b="1"/>
              <a:t> shim coils and related applications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311699" y="2605525"/>
            <a:ext cx="8520602" cy="19616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15000"/>
              </a:lnSpc>
              <a:defRPr sz="1800"/>
            </a:pPr>
            <a:r>
              <a:rPr sz="1400"/>
              <a:t>Nicolas Arango</a:t>
            </a:r>
            <a:r>
              <a:rPr sz="1400" baseline="30000"/>
              <a:t>1</a:t>
            </a:r>
            <a:r>
              <a:rPr sz="1400"/>
              <a:t>, Jason P Stockmann</a:t>
            </a:r>
            <a:r>
              <a:rPr sz="1400" baseline="30000"/>
              <a:t>2</a:t>
            </a:r>
            <a:r>
              <a:rPr sz="1400"/>
              <a:t>, Thomas Witzel</a:t>
            </a:r>
            <a:r>
              <a:rPr sz="1400" baseline="30000"/>
              <a:t>2,3</a:t>
            </a:r>
            <a:r>
              <a:rPr sz="1400"/>
              <a:t>, Lawrence L Wald</a:t>
            </a:r>
            <a:r>
              <a:rPr sz="1400" baseline="30000"/>
              <a:t>2,3</a:t>
            </a:r>
            <a:r>
              <a:rPr sz="1400"/>
              <a:t>, Jacob White</a:t>
            </a:r>
            <a:r>
              <a:rPr sz="1400" baseline="30000"/>
              <a:t>1</a:t>
            </a:r>
          </a:p>
          <a:p>
            <a:pPr lvl="0">
              <a:lnSpc>
                <a:spcPct val="115000"/>
              </a:lnSpc>
              <a:defRPr sz="1800"/>
            </a:pPr>
            <a:r>
              <a:rPr sz="1400"/>
              <a:t> </a:t>
            </a:r>
          </a:p>
          <a:p>
            <a:pPr lvl="0">
              <a:lnSpc>
                <a:spcPct val="115000"/>
              </a:lnSpc>
              <a:defRPr sz="1800"/>
            </a:pPr>
            <a:r>
              <a:rPr sz="1600" baseline="30000"/>
              <a:t>1 </a:t>
            </a:r>
            <a:r>
              <a:rPr sz="1200"/>
              <a:t>Department of Electrical Engineering &amp; Computer Science, Massachusetts Institute of Technology, Cambridge, MA, USA</a:t>
            </a:r>
          </a:p>
          <a:p>
            <a:pPr lvl="0">
              <a:lnSpc>
                <a:spcPct val="115000"/>
              </a:lnSpc>
              <a:defRPr sz="1800"/>
            </a:pPr>
            <a:r>
              <a:rPr sz="600"/>
              <a:t> </a:t>
            </a:r>
          </a:p>
          <a:p>
            <a:pPr lvl="0">
              <a:lnSpc>
                <a:spcPct val="115000"/>
              </a:lnSpc>
              <a:defRPr sz="1800"/>
            </a:pPr>
            <a:r>
              <a:rPr sz="1600" baseline="30000"/>
              <a:t>2 </a:t>
            </a:r>
            <a:r>
              <a:rPr sz="1200"/>
              <a:t>Martinos Center for Biomedical Imaging, Massachusetts General Hospital, Charlestown, MA, USA</a:t>
            </a:r>
          </a:p>
          <a:p>
            <a:pPr lvl="0">
              <a:lnSpc>
                <a:spcPct val="115000"/>
              </a:lnSpc>
              <a:defRPr sz="1800"/>
            </a:pPr>
            <a:r>
              <a:rPr sz="600" baseline="30000"/>
              <a:t> </a:t>
            </a:r>
          </a:p>
          <a:p>
            <a:pPr lvl="0">
              <a:lnSpc>
                <a:spcPct val="115000"/>
              </a:lnSpc>
              <a:defRPr sz="1800"/>
            </a:pPr>
            <a:r>
              <a:rPr sz="1600" baseline="30000"/>
              <a:t>3 </a:t>
            </a:r>
            <a:r>
              <a:rPr sz="1200"/>
              <a:t>Harvard Medical School, Boston, MA, USA</a:t>
            </a:r>
          </a:p>
        </p:txBody>
      </p:sp>
      <p:sp>
        <p:nvSpPr>
          <p:cNvPr id="56" name="Shape 56"/>
          <p:cNvSpPr/>
          <p:nvPr/>
        </p:nvSpPr>
        <p:spPr>
          <a:xfrm>
            <a:off x="1449049" y="4972249"/>
            <a:ext cx="5733002" cy="2250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57" name="image00.png"/>
          <p:cNvPicPr/>
          <p:nvPr/>
        </p:nvPicPr>
        <p:blipFill>
          <a:blip r:embed="rId2">
            <a:extLst/>
          </a:blip>
          <a:srcRect r="56287"/>
          <a:stretch>
            <a:fillRect/>
          </a:stretch>
        </p:blipFill>
        <p:spPr>
          <a:xfrm>
            <a:off x="3404599" y="138979"/>
            <a:ext cx="1396001" cy="85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0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3499" y="240850"/>
            <a:ext cx="3595154" cy="67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0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46066"/>
            <a:ext cx="3124200" cy="1417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02.jpg"/>
          <p:cNvPicPr/>
          <p:nvPr/>
        </p:nvPicPr>
        <p:blipFill>
          <a:blip r:embed="rId5">
            <a:extLst/>
          </a:blip>
          <a:srcRect l="5365" t="11764" r="11189" b="37527"/>
          <a:stretch>
            <a:fillRect/>
          </a:stretch>
        </p:blipFill>
        <p:spPr>
          <a:xfrm>
            <a:off x="6389173" y="3892274"/>
            <a:ext cx="2754826" cy="1255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325025" y="2984199"/>
            <a:ext cx="2574376" cy="1914882"/>
            <a:chOff x="1319706" y="2780661"/>
            <a:chExt cx="3040848" cy="2220558"/>
          </a:xfrm>
        </p:grpSpPr>
        <p:sp>
          <p:nvSpPr>
            <p:cNvPr id="25" name="Shape 175"/>
            <p:cNvSpPr/>
            <p:nvPr/>
          </p:nvSpPr>
          <p:spPr>
            <a:xfrm rot="5400000">
              <a:off x="4225088" y="4881968"/>
              <a:ext cx="82801" cy="15570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round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pic>
          <p:nvPicPr>
            <p:cNvPr id="26" name="Shape 116"/>
            <p:cNvPicPr preferRelativeResize="0"/>
            <p:nvPr/>
          </p:nvPicPr>
          <p:blipFill rotWithShape="1">
            <a:blip r:embed="rId2">
              <a:alphaModFix/>
            </a:blip>
            <a:srcRect b="-3476"/>
            <a:stretch/>
          </p:blipFill>
          <p:spPr>
            <a:xfrm>
              <a:off x="1340263" y="2850775"/>
              <a:ext cx="3020291" cy="2092877"/>
            </a:xfrm>
            <a:prstGeom prst="rect">
              <a:avLst/>
            </a:prstGeom>
            <a:noFill/>
            <a:ln w="38100" cap="flat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7" name="Shape 117"/>
            <p:cNvSpPr/>
            <p:nvPr/>
          </p:nvSpPr>
          <p:spPr>
            <a:xfrm>
              <a:off x="1472496" y="3361410"/>
              <a:ext cx="102600" cy="171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118"/>
            <p:cNvSpPr/>
            <p:nvPr/>
          </p:nvSpPr>
          <p:spPr>
            <a:xfrm>
              <a:off x="1453575" y="4178134"/>
              <a:ext cx="102600" cy="171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19"/>
            <p:cNvSpPr/>
            <p:nvPr/>
          </p:nvSpPr>
          <p:spPr>
            <a:xfrm rot="5400000">
              <a:off x="2823540" y="4705513"/>
              <a:ext cx="136800" cy="257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20"/>
            <p:cNvSpPr txBox="1"/>
            <p:nvPr/>
          </p:nvSpPr>
          <p:spPr>
            <a:xfrm rot="-5400000">
              <a:off x="1055708" y="3228105"/>
              <a:ext cx="8151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900" dirty="0"/>
                <a:t>Gain (dB)</a:t>
              </a:r>
            </a:p>
          </p:txBody>
        </p:sp>
        <p:sp>
          <p:nvSpPr>
            <p:cNvPr id="31" name="Shape 121"/>
            <p:cNvSpPr txBox="1"/>
            <p:nvPr/>
          </p:nvSpPr>
          <p:spPr>
            <a:xfrm rot="-5400000">
              <a:off x="993156" y="4064495"/>
              <a:ext cx="9402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900"/>
                <a:t>Phase (deg)</a:t>
              </a:r>
            </a:p>
          </p:txBody>
        </p:sp>
        <p:sp>
          <p:nvSpPr>
            <p:cNvPr id="32" name="Shape 122"/>
            <p:cNvSpPr txBox="1"/>
            <p:nvPr/>
          </p:nvSpPr>
          <p:spPr>
            <a:xfrm>
              <a:off x="2193860" y="4639250"/>
              <a:ext cx="13230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900" dirty="0"/>
                <a:t>Frequency (kHz)</a:t>
              </a:r>
            </a:p>
          </p:txBody>
        </p:sp>
        <p:sp>
          <p:nvSpPr>
            <p:cNvPr id="33" name="Shape 123"/>
            <p:cNvSpPr txBox="1"/>
            <p:nvPr/>
          </p:nvSpPr>
          <p:spPr>
            <a:xfrm>
              <a:off x="1545986" y="2780661"/>
              <a:ext cx="27573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900" dirty="0"/>
                <a:t>Lead Compensated Open Loop Bode Plot</a:t>
              </a:r>
            </a:p>
          </p:txBody>
        </p:sp>
        <p:sp>
          <p:nvSpPr>
            <p:cNvPr id="34" name="Shape 125"/>
            <p:cNvSpPr/>
            <p:nvPr/>
          </p:nvSpPr>
          <p:spPr>
            <a:xfrm>
              <a:off x="1776133" y="3064778"/>
              <a:ext cx="1230299" cy="1585199"/>
            </a:xfrm>
            <a:prstGeom prst="rect">
              <a:avLst/>
            </a:prstGeom>
            <a:solidFill>
              <a:srgbClr val="E3B200">
                <a:alpha val="42690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126"/>
            <p:cNvSpPr txBox="1"/>
            <p:nvPr/>
          </p:nvSpPr>
          <p:spPr>
            <a:xfrm>
              <a:off x="1756483" y="3375149"/>
              <a:ext cx="1230299" cy="652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 dirty="0"/>
                <a:t>~20KHz bandwidth</a:t>
              </a:r>
            </a:p>
          </p:txBody>
        </p:sp>
      </p:grpSp>
      <p:sp>
        <p:nvSpPr>
          <p:cNvPr id="177" name="Shape 177"/>
          <p:cNvSpPr/>
          <p:nvPr/>
        </p:nvSpPr>
        <p:spPr>
          <a:xfrm>
            <a:off x="77675" y="560524"/>
            <a:ext cx="5145000" cy="1990801"/>
          </a:xfrm>
          <a:prstGeom prst="rect">
            <a:avLst/>
          </a:prstGeom>
          <a:solidFill>
            <a:srgbClr val="FFFFFF"/>
          </a:solidFill>
          <a:ln w="38100"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78" name="image13.png"/>
          <p:cNvPicPr/>
          <p:nvPr/>
        </p:nvPicPr>
        <p:blipFill>
          <a:blip r:embed="rId3">
            <a:extLst/>
          </a:blip>
          <a:srcRect l="3156" t="4388"/>
          <a:stretch>
            <a:fillRect/>
          </a:stretch>
        </p:blipFill>
        <p:spPr>
          <a:xfrm>
            <a:off x="151649" y="645574"/>
            <a:ext cx="4650177" cy="185229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10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037975" y="1940900"/>
            <a:ext cx="279601" cy="467701"/>
          </a:xfrm>
          <a:prstGeom prst="rect">
            <a:avLst/>
          </a:prstGeom>
          <a:ln w="38100">
            <a:solidFill>
              <a:srgbClr val="FF9900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027988" y="928362"/>
            <a:ext cx="279601" cy="334802"/>
          </a:xfrm>
          <a:prstGeom prst="rect">
            <a:avLst/>
          </a:prstGeom>
          <a:ln w="38100">
            <a:solidFill>
              <a:srgbClr val="FF9900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85" name="Group 185"/>
          <p:cNvGrpSpPr/>
          <p:nvPr/>
        </p:nvGrpSpPr>
        <p:grpSpPr>
          <a:xfrm>
            <a:off x="2850409" y="1298377"/>
            <a:ext cx="618901" cy="380234"/>
            <a:chOff x="0" y="0"/>
            <a:chExt cx="618900" cy="380233"/>
          </a:xfrm>
        </p:grpSpPr>
        <p:sp>
          <p:nvSpPr>
            <p:cNvPr id="183" name="Shape 183"/>
            <p:cNvSpPr/>
            <p:nvPr/>
          </p:nvSpPr>
          <p:spPr>
            <a:xfrm>
              <a:off x="0" y="6516"/>
              <a:ext cx="618901" cy="367201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7924" y="0"/>
              <a:ext cx="583052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1400"/>
                <a:t>load</a:t>
              </a:r>
            </a:p>
          </p:txBody>
        </p:sp>
      </p:grpSp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6900" y="-12176"/>
            <a:ext cx="9047400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Results</a:t>
            </a:r>
            <a:r>
              <a:rPr sz="2400" dirty="0"/>
              <a:t>: Simple changes allow for new applications</a:t>
            </a:r>
          </a:p>
        </p:txBody>
      </p:sp>
      <p:sp>
        <p:nvSpPr>
          <p:cNvPr id="22" name="Shape 216"/>
          <p:cNvSpPr/>
          <p:nvPr/>
        </p:nvSpPr>
        <p:spPr>
          <a:xfrm>
            <a:off x="6901" y="2572449"/>
            <a:ext cx="3289972" cy="58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lvl="0">
              <a:defRPr sz="1800"/>
            </a:pPr>
            <a:r>
              <a:rPr lang="en-US" sz="1300" b="1" dirty="0" smtClean="0"/>
              <a:t>Two capacitor per channel adjustment for new loads</a:t>
            </a:r>
            <a:endParaRPr sz="1300" dirty="0"/>
          </a:p>
        </p:txBody>
      </p:sp>
      <p:sp>
        <p:nvSpPr>
          <p:cNvPr id="179" name="Shape 179"/>
          <p:cNvSpPr/>
          <p:nvPr/>
        </p:nvSpPr>
        <p:spPr>
          <a:xfrm>
            <a:off x="3917184" y="1614690"/>
            <a:ext cx="5145001" cy="3254101"/>
          </a:xfrm>
          <a:prstGeom prst="rect">
            <a:avLst/>
          </a:prstGeom>
          <a:solidFill>
            <a:srgbClr val="FFFFFF"/>
          </a:solidFill>
          <a:ln w="38100"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7" name="Shape 187"/>
          <p:cNvSpPr/>
          <p:nvPr/>
        </p:nvSpPr>
        <p:spPr>
          <a:xfrm rot="5400000">
            <a:off x="5405101" y="4509899"/>
            <a:ext cx="82801" cy="1557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7387877" y="4033409"/>
            <a:ext cx="557701" cy="2610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189" name="image13.png"/>
          <p:cNvPicPr/>
          <p:nvPr/>
        </p:nvPicPr>
        <p:blipFill>
          <a:blip r:embed="rId3">
            <a:extLst/>
          </a:blip>
          <a:srcRect t="5733" b="8169"/>
          <a:stretch>
            <a:fillRect/>
          </a:stretch>
        </p:blipFill>
        <p:spPr>
          <a:xfrm>
            <a:off x="4001873" y="3232027"/>
            <a:ext cx="4975526" cy="153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13.png"/>
          <p:cNvPicPr/>
          <p:nvPr/>
        </p:nvPicPr>
        <p:blipFill>
          <a:blip r:embed="rId3">
            <a:extLst/>
          </a:blip>
          <a:srcRect t="5731" b="5730"/>
          <a:stretch>
            <a:fillRect/>
          </a:stretch>
        </p:blipFill>
        <p:spPr>
          <a:xfrm>
            <a:off x="4003884" y="1672391"/>
            <a:ext cx="4975526" cy="158044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 flipV="1">
            <a:off x="6937616" y="2440353"/>
            <a:ext cx="1" cy="1580357"/>
          </a:xfrm>
          <a:prstGeom prst="line">
            <a:avLst/>
          </a:prstGeom>
          <a:ln w="38100">
            <a:solidFill>
              <a:srgbClr val="FF99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flipV="1">
            <a:off x="7653638" y="2440353"/>
            <a:ext cx="1" cy="1583349"/>
          </a:xfrm>
          <a:prstGeom prst="line">
            <a:avLst/>
          </a:prstGeom>
          <a:ln w="38100">
            <a:solidFill>
              <a:srgbClr val="FF99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95" name="Group 195"/>
          <p:cNvGrpSpPr/>
          <p:nvPr/>
        </p:nvGrpSpPr>
        <p:grpSpPr>
          <a:xfrm>
            <a:off x="6986177" y="2256040"/>
            <a:ext cx="618901" cy="380235"/>
            <a:chOff x="0" y="0"/>
            <a:chExt cx="618900" cy="380233"/>
          </a:xfrm>
        </p:grpSpPr>
        <p:sp>
          <p:nvSpPr>
            <p:cNvPr id="193" name="Shape 193"/>
            <p:cNvSpPr/>
            <p:nvPr/>
          </p:nvSpPr>
          <p:spPr>
            <a:xfrm>
              <a:off x="0" y="6516"/>
              <a:ext cx="618901" cy="367201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7924" y="0"/>
              <a:ext cx="583052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1400"/>
                <a:t>load</a:t>
              </a:r>
            </a:p>
          </p:txBody>
        </p:sp>
      </p:grpSp>
      <p:sp>
        <p:nvSpPr>
          <p:cNvPr id="196" name="Shape 196"/>
          <p:cNvSpPr/>
          <p:nvPr/>
        </p:nvSpPr>
        <p:spPr>
          <a:xfrm>
            <a:off x="6973477" y="3855108"/>
            <a:ext cx="644301" cy="25045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3" name="Shape 216"/>
          <p:cNvSpPr/>
          <p:nvPr/>
        </p:nvSpPr>
        <p:spPr>
          <a:xfrm>
            <a:off x="5470528" y="1159856"/>
            <a:ext cx="3289972" cy="384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lvl="0" algn="r">
              <a:defRPr sz="1800"/>
            </a:pPr>
            <a:r>
              <a:rPr lang="en-US" sz="1300" b="1" dirty="0" smtClean="0"/>
              <a:t>Parallel outputs for larger loads</a:t>
            </a:r>
            <a:endParaRPr sz="1300" b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6900" y="-12176"/>
            <a:ext cx="8967600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Results</a:t>
            </a:r>
            <a:r>
              <a:rPr sz="2400" dirty="0"/>
              <a:t>: Dynamic disturbance rejection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11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0" y="4490099"/>
            <a:ext cx="9144000" cy="48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1100" i="1" u="sng">
                <a:solidFill>
                  <a:srgbClr val="999999"/>
                </a:solidFill>
              </a:rPr>
              <a:t>Sequence parameters</a:t>
            </a:r>
            <a:r>
              <a:rPr sz="1100" i="1">
                <a:solidFill>
                  <a:srgbClr val="999999"/>
                </a:solidFill>
              </a:rPr>
              <a:t>:  EPI GRE sagittal, 3mm slices ascending, 1.6mm in-plane, matrix 128x128x20, 1302 Hz/pix, 0.94 echo spacing, 6/8 partial Fourier, TE=37 ms, TR=9000 ms </a:t>
            </a:r>
          </a:p>
        </p:txBody>
      </p:sp>
      <p:grpSp>
        <p:nvGrpSpPr>
          <p:cNvPr id="203" name="Group 203"/>
          <p:cNvGrpSpPr/>
          <p:nvPr/>
        </p:nvGrpSpPr>
        <p:grpSpPr>
          <a:xfrm>
            <a:off x="1349576" y="1033223"/>
            <a:ext cx="2983287" cy="2599431"/>
            <a:chOff x="0" y="0"/>
            <a:chExt cx="2983285" cy="2599429"/>
          </a:xfrm>
        </p:grpSpPr>
        <p:sp>
          <p:nvSpPr>
            <p:cNvPr id="201" name="Shape 201"/>
            <p:cNvSpPr/>
            <p:nvPr/>
          </p:nvSpPr>
          <p:spPr>
            <a:xfrm rot="5400000">
              <a:off x="191928" y="-191929"/>
              <a:ext cx="2599430" cy="2983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 rot="5400000">
              <a:off x="191928" y="-191929"/>
              <a:ext cx="2599430" cy="2983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04" name="Shape 204"/>
          <p:cNvSpPr/>
          <p:nvPr/>
        </p:nvSpPr>
        <p:spPr>
          <a:xfrm>
            <a:off x="1185236" y="2482974"/>
            <a:ext cx="3066601" cy="101101"/>
          </a:xfrm>
          <a:prstGeom prst="rect">
            <a:avLst/>
          </a:prstGeom>
          <a:solidFill>
            <a:srgbClr val="EEEEEE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205" name="image23.png"/>
          <p:cNvPicPr/>
          <p:nvPr/>
        </p:nvPicPr>
        <p:blipFill>
          <a:blip r:embed="rId3">
            <a:alphaModFix amt="34000"/>
            <a:extLst/>
          </a:blip>
          <a:srcRect l="3331" t="7447" r="50002" b="43136"/>
          <a:stretch>
            <a:fillRect/>
          </a:stretch>
        </p:blipFill>
        <p:spPr>
          <a:xfrm>
            <a:off x="3086700" y="2009500"/>
            <a:ext cx="2240586" cy="192553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5043168" y="1932882"/>
            <a:ext cx="994500" cy="385201"/>
          </a:xfrm>
          <a:prstGeom prst="rect">
            <a:avLst/>
          </a:prstGeom>
          <a:solidFill>
            <a:srgbClr val="6AA84F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07" name="Shape 207"/>
          <p:cNvSpPr/>
          <p:nvPr/>
        </p:nvSpPr>
        <p:spPr>
          <a:xfrm rot="16200000">
            <a:off x="2815537" y="2133724"/>
            <a:ext cx="446101" cy="25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EEEE"/>
          </a:solidFill>
          <a:ln w="19050"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4855922" y="1627772"/>
            <a:ext cx="2415002" cy="367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300" b="1"/>
            </a:lvl1pPr>
          </a:lstStyle>
          <a:p>
            <a:pPr lvl="0">
              <a:defRPr sz="1800" b="0"/>
            </a:pPr>
            <a:r>
              <a:rPr sz="1300" b="1"/>
              <a:t>Current driver</a:t>
            </a:r>
          </a:p>
        </p:txBody>
      </p:sp>
      <p:sp>
        <p:nvSpPr>
          <p:cNvPr id="209" name="Shape 209"/>
          <p:cNvSpPr/>
          <p:nvPr/>
        </p:nvSpPr>
        <p:spPr>
          <a:xfrm>
            <a:off x="2340182" y="1458175"/>
            <a:ext cx="1374600" cy="55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Single-turn test loop</a:t>
            </a:r>
          </a:p>
        </p:txBody>
      </p:sp>
      <p:sp>
        <p:nvSpPr>
          <p:cNvPr id="210" name="Shape 210"/>
          <p:cNvSpPr/>
          <p:nvPr/>
        </p:nvSpPr>
        <p:spPr>
          <a:xfrm>
            <a:off x="1349576" y="3536377"/>
            <a:ext cx="2983502" cy="36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3T scanner bore</a:t>
            </a:r>
          </a:p>
        </p:txBody>
      </p:sp>
      <p:sp>
        <p:nvSpPr>
          <p:cNvPr id="211" name="Shape 211"/>
          <p:cNvSpPr/>
          <p:nvPr/>
        </p:nvSpPr>
        <p:spPr>
          <a:xfrm>
            <a:off x="2434012" y="2071700"/>
            <a:ext cx="252601" cy="320401"/>
          </a:xfrm>
          <a:prstGeom prst="star4">
            <a:avLst>
              <a:gd name="adj" fmla="val 12500"/>
            </a:avLst>
          </a:prstGeom>
          <a:solidFill>
            <a:srgbClr val="EEEEEE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2542587" y="2737874"/>
            <a:ext cx="498601" cy="1"/>
          </a:xfrm>
          <a:prstGeom prst="line">
            <a:avLst/>
          </a:prstGeom>
          <a:ln w="38100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 flipV="1">
            <a:off x="2561581" y="2660325"/>
            <a:ext cx="1" cy="171601"/>
          </a:xfrm>
          <a:prstGeom prst="line">
            <a:avLst/>
          </a:prstGeom>
          <a:ln w="38100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 flipV="1">
            <a:off x="3039857" y="2652074"/>
            <a:ext cx="1" cy="171601"/>
          </a:xfrm>
          <a:prstGeom prst="line">
            <a:avLst/>
          </a:prstGeom>
          <a:ln w="38100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2124342" y="2787737"/>
            <a:ext cx="1333201" cy="55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300"/>
              <a:t>15 cm</a:t>
            </a:r>
          </a:p>
          <a:p>
            <a:pPr lvl="0" algn="ctr">
              <a:defRPr sz="1800"/>
            </a:pPr>
            <a:r>
              <a:rPr sz="1300"/>
              <a:t>from isocenter</a:t>
            </a:r>
          </a:p>
        </p:txBody>
      </p:sp>
      <p:sp>
        <p:nvSpPr>
          <p:cNvPr id="216" name="Shape 216"/>
          <p:cNvSpPr/>
          <p:nvPr/>
        </p:nvSpPr>
        <p:spPr>
          <a:xfrm>
            <a:off x="4518362" y="2795750"/>
            <a:ext cx="3440401" cy="93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1300" b="1" dirty="0"/>
              <a:t>Position test loop 15 cm</a:t>
            </a:r>
            <a:r>
              <a:rPr sz="1300" dirty="0"/>
              <a:t> </a:t>
            </a:r>
            <a:r>
              <a:rPr sz="1300" b="1" dirty="0"/>
              <a:t>from </a:t>
            </a:r>
            <a:r>
              <a:rPr sz="1300" b="1" dirty="0" err="1"/>
              <a:t>isocenter</a:t>
            </a:r>
            <a:r>
              <a:rPr sz="1300" dirty="0"/>
              <a:t> and oriented for maximum back-EMF caused by EPI readout (z) gradient slewing to maximize flux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6900" y="-12176"/>
            <a:ext cx="8967600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Results</a:t>
            </a:r>
            <a:r>
              <a:rPr sz="2400" dirty="0"/>
              <a:t>: Dynamic disturbance rejection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12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0" y="4490099"/>
            <a:ext cx="9144000" cy="48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1100" i="1" u="sng">
                <a:solidFill>
                  <a:srgbClr val="999999"/>
                </a:solidFill>
              </a:rPr>
              <a:t>Sequence parameters</a:t>
            </a:r>
            <a:r>
              <a:rPr sz="1100" i="1">
                <a:solidFill>
                  <a:srgbClr val="999999"/>
                </a:solidFill>
              </a:rPr>
              <a:t>:  EPI GRE sagittal, 3mm slices ascending, 1.6mm in-plane, matrix 128x128x20, 1302 Hz/pix, 0.94 echo spacing, 6/8 partial Fourier, TE=37 ms, TR=9000 ms </a:t>
            </a:r>
          </a:p>
        </p:txBody>
      </p:sp>
      <p:grpSp>
        <p:nvGrpSpPr>
          <p:cNvPr id="225" name="Group 225"/>
          <p:cNvGrpSpPr/>
          <p:nvPr/>
        </p:nvGrpSpPr>
        <p:grpSpPr>
          <a:xfrm>
            <a:off x="152399" y="1676399"/>
            <a:ext cx="1600202" cy="2057402"/>
            <a:chOff x="0" y="0"/>
            <a:chExt cx="1600200" cy="2057400"/>
          </a:xfrm>
        </p:grpSpPr>
        <p:sp>
          <p:nvSpPr>
            <p:cNvPr id="223" name="Shape 223"/>
            <p:cNvSpPr/>
            <p:nvPr/>
          </p:nvSpPr>
          <p:spPr>
            <a:xfrm rot="5400000">
              <a:off x="-228601" y="228600"/>
              <a:ext cx="2057402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rot="5400000">
              <a:off x="-228601" y="228600"/>
              <a:ext cx="2057402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26" name="Shape 226"/>
          <p:cNvSpPr/>
          <p:nvPr/>
        </p:nvSpPr>
        <p:spPr>
          <a:xfrm>
            <a:off x="64250" y="2823849"/>
            <a:ext cx="1644900" cy="80101"/>
          </a:xfrm>
          <a:prstGeom prst="rect">
            <a:avLst/>
          </a:prstGeom>
          <a:solidFill>
            <a:srgbClr val="EEEEEE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227" name="image23.png"/>
          <p:cNvPicPr/>
          <p:nvPr/>
        </p:nvPicPr>
        <p:blipFill>
          <a:blip r:embed="rId2">
            <a:alphaModFix amt="34000"/>
            <a:extLst/>
          </a:blip>
          <a:srcRect l="3331" t="7447" r="50002" b="43136"/>
          <a:stretch>
            <a:fillRect/>
          </a:stretch>
        </p:blipFill>
        <p:spPr>
          <a:xfrm>
            <a:off x="1143000" y="2449111"/>
            <a:ext cx="1143000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2133600" y="2388462"/>
            <a:ext cx="533400" cy="304801"/>
          </a:xfrm>
          <a:prstGeom prst="rect">
            <a:avLst/>
          </a:prstGeom>
          <a:solidFill>
            <a:srgbClr val="6AA84F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29" name="Shape 229"/>
          <p:cNvSpPr/>
          <p:nvPr/>
        </p:nvSpPr>
        <p:spPr>
          <a:xfrm rot="16200000">
            <a:off x="1019599" y="2587225"/>
            <a:ext cx="353101" cy="12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EEEE"/>
          </a:solidFill>
          <a:ln w="19050"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1828800" y="2086662"/>
            <a:ext cx="1295400" cy="367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300" b="1"/>
            </a:lvl1pPr>
          </a:lstStyle>
          <a:p>
            <a:pPr lvl="0">
              <a:defRPr sz="1800" b="0"/>
            </a:pPr>
            <a:r>
              <a:rPr sz="1300" b="1"/>
              <a:t>Current driver</a:t>
            </a:r>
          </a:p>
        </p:txBody>
      </p:sp>
      <p:sp>
        <p:nvSpPr>
          <p:cNvPr id="231" name="Shape 231"/>
          <p:cNvSpPr/>
          <p:nvPr/>
        </p:nvSpPr>
        <p:spPr>
          <a:xfrm>
            <a:off x="152400" y="1831800"/>
            <a:ext cx="1219200" cy="55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Single-turn test loop</a:t>
            </a:r>
          </a:p>
        </p:txBody>
      </p:sp>
      <p:sp>
        <p:nvSpPr>
          <p:cNvPr id="232" name="Shape 232"/>
          <p:cNvSpPr/>
          <p:nvPr/>
        </p:nvSpPr>
        <p:spPr>
          <a:xfrm>
            <a:off x="152400" y="3657600"/>
            <a:ext cx="1600200" cy="36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3T scanner bore</a:t>
            </a:r>
          </a:p>
        </p:txBody>
      </p:sp>
      <p:pic>
        <p:nvPicPr>
          <p:cNvPr id="233" name="image15.png"/>
          <p:cNvPicPr/>
          <p:nvPr/>
        </p:nvPicPr>
        <p:blipFill>
          <a:blip r:embed="rId3">
            <a:extLst/>
          </a:blip>
          <a:srcRect l="7337" r="46803"/>
          <a:stretch>
            <a:fillRect/>
          </a:stretch>
        </p:blipFill>
        <p:spPr>
          <a:xfrm>
            <a:off x="4533486" y="1132049"/>
            <a:ext cx="4193076" cy="31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635687" y="2496857"/>
            <a:ext cx="252601" cy="320401"/>
          </a:xfrm>
          <a:prstGeom prst="star4">
            <a:avLst>
              <a:gd name="adj" fmla="val 12500"/>
            </a:avLst>
          </a:prstGeom>
          <a:solidFill>
            <a:srgbClr val="EEEEEE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152399" y="648738"/>
            <a:ext cx="3440402" cy="93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1300" b="1"/>
              <a:t>Position test loop 15 cm</a:t>
            </a:r>
            <a:r>
              <a:rPr sz="1300"/>
              <a:t> </a:t>
            </a:r>
            <a:r>
              <a:rPr sz="1300" b="1"/>
              <a:t>from isocenter</a:t>
            </a:r>
            <a:r>
              <a:rPr sz="1300"/>
              <a:t> and oriented for maximum back-EMF caused by EPI readout (z) gradient slewing to maximize flux</a:t>
            </a:r>
          </a:p>
        </p:txBody>
      </p:sp>
      <p:grpSp>
        <p:nvGrpSpPr>
          <p:cNvPr id="238" name="Group 238"/>
          <p:cNvGrpSpPr/>
          <p:nvPr/>
        </p:nvGrpSpPr>
        <p:grpSpPr>
          <a:xfrm>
            <a:off x="5266675" y="955827"/>
            <a:ext cx="2726701" cy="393601"/>
            <a:chOff x="0" y="0"/>
            <a:chExt cx="2726700" cy="393600"/>
          </a:xfrm>
        </p:grpSpPr>
        <p:sp>
          <p:nvSpPr>
            <p:cNvPr id="236" name="Shape 236"/>
            <p:cNvSpPr/>
            <p:nvPr/>
          </p:nvSpPr>
          <p:spPr>
            <a:xfrm>
              <a:off x="-1" y="-1"/>
              <a:ext cx="2726702" cy="3936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-1" y="-1"/>
              <a:ext cx="2726702" cy="392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500"/>
              </a:lvl1pPr>
            </a:lstStyle>
            <a:p>
              <a:pPr lvl="0">
                <a:defRPr sz="1800"/>
              </a:pPr>
              <a:r>
                <a:rPr sz="1500"/>
                <a:t>Gradient slew disturbance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6900" y="-12176"/>
            <a:ext cx="8967600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Results</a:t>
            </a:r>
            <a:r>
              <a:rPr sz="2400" dirty="0"/>
              <a:t>: Dynamic disturbance rejection</a:t>
            </a:r>
          </a:p>
        </p:txBody>
      </p:sp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13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0" y="4490099"/>
            <a:ext cx="9144000" cy="48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1100" i="1" u="sng">
                <a:solidFill>
                  <a:srgbClr val="999999"/>
                </a:solidFill>
              </a:rPr>
              <a:t>Sequence parameters</a:t>
            </a:r>
            <a:r>
              <a:rPr sz="1100" i="1">
                <a:solidFill>
                  <a:srgbClr val="999999"/>
                </a:solidFill>
              </a:rPr>
              <a:t>:  EPI GRE sagittal, 3mm slices ascending, 1.6mm in-plane, matrix 128x128x20, 1302 Hz/pix, 0.94 echo spacing, 6/8 partial Fourier, TE=37 ms, TR=9000 ms </a:t>
            </a:r>
          </a:p>
        </p:txBody>
      </p:sp>
      <p:grpSp>
        <p:nvGrpSpPr>
          <p:cNvPr id="245" name="Group 245"/>
          <p:cNvGrpSpPr/>
          <p:nvPr/>
        </p:nvGrpSpPr>
        <p:grpSpPr>
          <a:xfrm>
            <a:off x="152399" y="1676399"/>
            <a:ext cx="1600202" cy="2057402"/>
            <a:chOff x="0" y="0"/>
            <a:chExt cx="1600200" cy="2057400"/>
          </a:xfrm>
        </p:grpSpPr>
        <p:sp>
          <p:nvSpPr>
            <p:cNvPr id="243" name="Shape 243"/>
            <p:cNvSpPr/>
            <p:nvPr/>
          </p:nvSpPr>
          <p:spPr>
            <a:xfrm rot="5400000">
              <a:off x="-228601" y="228600"/>
              <a:ext cx="2057402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 rot="5400000">
              <a:off x="-228601" y="228600"/>
              <a:ext cx="2057402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46" name="Shape 246"/>
          <p:cNvSpPr/>
          <p:nvPr/>
        </p:nvSpPr>
        <p:spPr>
          <a:xfrm>
            <a:off x="64250" y="2823849"/>
            <a:ext cx="1644900" cy="80101"/>
          </a:xfrm>
          <a:prstGeom prst="rect">
            <a:avLst/>
          </a:prstGeom>
          <a:solidFill>
            <a:srgbClr val="EEEEEE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247" name="image23.png"/>
          <p:cNvPicPr/>
          <p:nvPr/>
        </p:nvPicPr>
        <p:blipFill>
          <a:blip r:embed="rId2">
            <a:alphaModFix amt="34000"/>
            <a:extLst/>
          </a:blip>
          <a:srcRect l="3331" t="7447" r="50002" b="43136"/>
          <a:stretch>
            <a:fillRect/>
          </a:stretch>
        </p:blipFill>
        <p:spPr>
          <a:xfrm>
            <a:off x="1143000" y="2449111"/>
            <a:ext cx="1143000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2133600" y="2388462"/>
            <a:ext cx="533400" cy="304801"/>
          </a:xfrm>
          <a:prstGeom prst="rect">
            <a:avLst/>
          </a:prstGeom>
          <a:solidFill>
            <a:srgbClr val="6AA84F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49" name="Shape 249"/>
          <p:cNvSpPr/>
          <p:nvPr/>
        </p:nvSpPr>
        <p:spPr>
          <a:xfrm rot="16200000">
            <a:off x="1019599" y="2587225"/>
            <a:ext cx="353101" cy="12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EEEE"/>
          </a:solidFill>
          <a:ln w="19050"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828800" y="2086662"/>
            <a:ext cx="1295400" cy="367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300" b="1"/>
            </a:lvl1pPr>
          </a:lstStyle>
          <a:p>
            <a:pPr lvl="0">
              <a:defRPr sz="1800" b="0"/>
            </a:pPr>
            <a:r>
              <a:rPr sz="1300" b="1"/>
              <a:t>Current driver</a:t>
            </a:r>
          </a:p>
        </p:txBody>
      </p:sp>
      <p:sp>
        <p:nvSpPr>
          <p:cNvPr id="251" name="Shape 251"/>
          <p:cNvSpPr/>
          <p:nvPr/>
        </p:nvSpPr>
        <p:spPr>
          <a:xfrm>
            <a:off x="152400" y="1831800"/>
            <a:ext cx="1219200" cy="55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Single-turn test loop</a:t>
            </a:r>
          </a:p>
        </p:txBody>
      </p:sp>
      <p:sp>
        <p:nvSpPr>
          <p:cNvPr id="252" name="Shape 252"/>
          <p:cNvSpPr/>
          <p:nvPr/>
        </p:nvSpPr>
        <p:spPr>
          <a:xfrm>
            <a:off x="152400" y="3657600"/>
            <a:ext cx="1600200" cy="36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3T scanner bore</a:t>
            </a:r>
          </a:p>
        </p:txBody>
      </p:sp>
      <p:pic>
        <p:nvPicPr>
          <p:cNvPr id="253" name="image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6049" y="905362"/>
            <a:ext cx="5027950" cy="34840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Group 256"/>
          <p:cNvGrpSpPr/>
          <p:nvPr/>
        </p:nvGrpSpPr>
        <p:grpSpPr>
          <a:xfrm>
            <a:off x="4830050" y="739946"/>
            <a:ext cx="3752101" cy="393601"/>
            <a:chOff x="0" y="0"/>
            <a:chExt cx="3752100" cy="393600"/>
          </a:xfrm>
        </p:grpSpPr>
        <p:sp>
          <p:nvSpPr>
            <p:cNvPr id="254" name="Shape 254"/>
            <p:cNvSpPr/>
            <p:nvPr/>
          </p:nvSpPr>
          <p:spPr>
            <a:xfrm>
              <a:off x="-1" y="-1"/>
              <a:ext cx="3752102" cy="3936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-1" y="-1"/>
              <a:ext cx="3752102" cy="392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500"/>
              </a:lvl1pPr>
            </a:lstStyle>
            <a:p>
              <a:pPr lvl="0">
                <a:defRPr sz="1800"/>
              </a:pPr>
              <a:r>
                <a:rPr sz="1500"/>
                <a:t>Shim current during gradient switching</a:t>
              </a:r>
            </a:p>
          </p:txBody>
        </p:sp>
      </p:grpSp>
      <p:sp>
        <p:nvSpPr>
          <p:cNvPr id="257" name="Shape 257"/>
          <p:cNvSpPr/>
          <p:nvPr/>
        </p:nvSpPr>
        <p:spPr>
          <a:xfrm>
            <a:off x="152400" y="582525"/>
            <a:ext cx="5113200" cy="36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300" b="1"/>
            </a:lvl1pPr>
          </a:lstStyle>
          <a:p>
            <a:pPr lvl="0">
              <a:defRPr sz="1800" b="0"/>
            </a:pPr>
            <a:r>
              <a:rPr sz="1300" b="1"/>
              <a:t>Closed loop controller rejects gradient slew</a:t>
            </a:r>
          </a:p>
        </p:txBody>
      </p:sp>
      <p:sp>
        <p:nvSpPr>
          <p:cNvPr id="258" name="Shape 258"/>
          <p:cNvSpPr/>
          <p:nvPr/>
        </p:nvSpPr>
        <p:spPr>
          <a:xfrm>
            <a:off x="635687" y="2496857"/>
            <a:ext cx="252601" cy="320401"/>
          </a:xfrm>
          <a:prstGeom prst="star4">
            <a:avLst>
              <a:gd name="adj" fmla="val 12500"/>
            </a:avLst>
          </a:prstGeom>
          <a:solidFill>
            <a:srgbClr val="EEEEEE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6049" y="905362"/>
            <a:ext cx="5027950" cy="3484026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6900" y="-12176"/>
            <a:ext cx="8967600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Results</a:t>
            </a:r>
            <a:r>
              <a:rPr sz="2400" dirty="0"/>
              <a:t>: Dynamic disturbance rejection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14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0" y="4490099"/>
            <a:ext cx="9144000" cy="48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1100" i="1" u="sng">
                <a:solidFill>
                  <a:srgbClr val="999999"/>
                </a:solidFill>
              </a:rPr>
              <a:t>Sequence parameters</a:t>
            </a:r>
            <a:r>
              <a:rPr sz="1100" i="1">
                <a:solidFill>
                  <a:srgbClr val="999999"/>
                </a:solidFill>
              </a:rPr>
              <a:t>:  EPI GRE sagittal, 3mm slices ascending, 1.6mm in-plane, matrix 128x128x20, 1302 Hz/pix, 0.94 echo spacing, 6/8 partial Fourier, TE=37 ms, TR=9000 ms </a:t>
            </a:r>
          </a:p>
        </p:txBody>
      </p:sp>
      <p:grpSp>
        <p:nvGrpSpPr>
          <p:cNvPr id="266" name="Group 266"/>
          <p:cNvGrpSpPr/>
          <p:nvPr/>
        </p:nvGrpSpPr>
        <p:grpSpPr>
          <a:xfrm>
            <a:off x="152399" y="1676399"/>
            <a:ext cx="1600202" cy="2057402"/>
            <a:chOff x="0" y="0"/>
            <a:chExt cx="1600200" cy="2057400"/>
          </a:xfrm>
        </p:grpSpPr>
        <p:sp>
          <p:nvSpPr>
            <p:cNvPr id="264" name="Shape 264"/>
            <p:cNvSpPr/>
            <p:nvPr/>
          </p:nvSpPr>
          <p:spPr>
            <a:xfrm rot="5400000">
              <a:off x="-228601" y="228600"/>
              <a:ext cx="2057402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 rot="5400000">
              <a:off x="-228601" y="228600"/>
              <a:ext cx="2057402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67" name="Shape 267"/>
          <p:cNvSpPr/>
          <p:nvPr/>
        </p:nvSpPr>
        <p:spPr>
          <a:xfrm>
            <a:off x="64250" y="2823849"/>
            <a:ext cx="1644900" cy="80101"/>
          </a:xfrm>
          <a:prstGeom prst="rect">
            <a:avLst/>
          </a:prstGeom>
          <a:solidFill>
            <a:srgbClr val="EEEEEE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268" name="image23.png"/>
          <p:cNvPicPr/>
          <p:nvPr/>
        </p:nvPicPr>
        <p:blipFill>
          <a:blip r:embed="rId3">
            <a:alphaModFix amt="34000"/>
            <a:extLst/>
          </a:blip>
          <a:srcRect l="3331" t="7447" r="50002" b="43136"/>
          <a:stretch>
            <a:fillRect/>
          </a:stretch>
        </p:blipFill>
        <p:spPr>
          <a:xfrm>
            <a:off x="1143000" y="2449111"/>
            <a:ext cx="1143000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2133600" y="2388462"/>
            <a:ext cx="533400" cy="304801"/>
          </a:xfrm>
          <a:prstGeom prst="rect">
            <a:avLst/>
          </a:prstGeom>
          <a:solidFill>
            <a:srgbClr val="6AA84F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0" name="Shape 270"/>
          <p:cNvSpPr/>
          <p:nvPr/>
        </p:nvSpPr>
        <p:spPr>
          <a:xfrm rot="16200000">
            <a:off x="1019599" y="2587225"/>
            <a:ext cx="353101" cy="12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EEEE"/>
          </a:solidFill>
          <a:ln w="19050"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1828800" y="2086662"/>
            <a:ext cx="1295400" cy="367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300" b="1"/>
            </a:lvl1pPr>
          </a:lstStyle>
          <a:p>
            <a:pPr lvl="0">
              <a:defRPr sz="1800" b="0"/>
            </a:pPr>
            <a:r>
              <a:rPr sz="1300" b="1"/>
              <a:t>Current driver</a:t>
            </a:r>
          </a:p>
        </p:txBody>
      </p:sp>
      <p:sp>
        <p:nvSpPr>
          <p:cNvPr id="272" name="Shape 272"/>
          <p:cNvSpPr/>
          <p:nvPr/>
        </p:nvSpPr>
        <p:spPr>
          <a:xfrm>
            <a:off x="152400" y="1831800"/>
            <a:ext cx="1219200" cy="55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Single-turn test loop</a:t>
            </a:r>
          </a:p>
        </p:txBody>
      </p:sp>
      <p:sp>
        <p:nvSpPr>
          <p:cNvPr id="273" name="Shape 273"/>
          <p:cNvSpPr/>
          <p:nvPr/>
        </p:nvSpPr>
        <p:spPr>
          <a:xfrm>
            <a:off x="152400" y="3657600"/>
            <a:ext cx="1600200" cy="36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3T scanner bore</a:t>
            </a:r>
          </a:p>
        </p:txBody>
      </p:sp>
      <p:sp>
        <p:nvSpPr>
          <p:cNvPr id="274" name="Shape 274"/>
          <p:cNvSpPr/>
          <p:nvPr/>
        </p:nvSpPr>
        <p:spPr>
          <a:xfrm>
            <a:off x="5718624" y="1911724"/>
            <a:ext cx="2847601" cy="353101"/>
          </a:xfrm>
          <a:prstGeom prst="rect">
            <a:avLst/>
          </a:prstGeom>
          <a:ln w="25400">
            <a:solidFill/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6467018" y="2285494"/>
            <a:ext cx="1370400" cy="76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635687" y="2496857"/>
            <a:ext cx="252601" cy="320401"/>
          </a:xfrm>
          <a:prstGeom prst="star4">
            <a:avLst>
              <a:gd name="adj" fmla="val 12500"/>
            </a:avLst>
          </a:prstGeom>
          <a:solidFill>
            <a:srgbClr val="EEEEEE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279" name="Group 279"/>
          <p:cNvGrpSpPr/>
          <p:nvPr/>
        </p:nvGrpSpPr>
        <p:grpSpPr>
          <a:xfrm>
            <a:off x="4830050" y="739946"/>
            <a:ext cx="3752101" cy="393601"/>
            <a:chOff x="0" y="0"/>
            <a:chExt cx="3752100" cy="393600"/>
          </a:xfrm>
        </p:grpSpPr>
        <p:sp>
          <p:nvSpPr>
            <p:cNvPr id="277" name="Shape 277"/>
            <p:cNvSpPr/>
            <p:nvPr/>
          </p:nvSpPr>
          <p:spPr>
            <a:xfrm>
              <a:off x="-1" y="-1"/>
              <a:ext cx="3752102" cy="3936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-1" y="-1"/>
              <a:ext cx="3752102" cy="392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500"/>
              </a:lvl1pPr>
            </a:lstStyle>
            <a:p>
              <a:pPr lvl="0">
                <a:defRPr sz="1800"/>
              </a:pPr>
              <a:r>
                <a:rPr sz="1500"/>
                <a:t>Shim current during gradient switching</a:t>
              </a:r>
            </a:p>
          </p:txBody>
        </p:sp>
      </p:grpSp>
      <p:sp>
        <p:nvSpPr>
          <p:cNvPr id="280" name="Shape 280"/>
          <p:cNvSpPr/>
          <p:nvPr/>
        </p:nvSpPr>
        <p:spPr>
          <a:xfrm>
            <a:off x="152400" y="582525"/>
            <a:ext cx="5113200" cy="36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300" b="1"/>
            </a:lvl1pPr>
          </a:lstStyle>
          <a:p>
            <a:pPr lvl="0">
              <a:defRPr sz="1800" b="0"/>
            </a:pPr>
            <a:r>
              <a:rPr sz="1300" b="1"/>
              <a:t>Closed loop controller rejects gradient slew</a:t>
            </a:r>
          </a:p>
        </p:txBody>
      </p:sp>
      <p:sp>
        <p:nvSpPr>
          <p:cNvPr id="281" name="Shape 281"/>
          <p:cNvSpPr/>
          <p:nvPr/>
        </p:nvSpPr>
        <p:spPr>
          <a:xfrm flipV="1">
            <a:off x="3050562" y="1916063"/>
            <a:ext cx="2667957" cy="554259"/>
          </a:xfrm>
          <a:prstGeom prst="line">
            <a:avLst/>
          </a:prstGeom>
          <a:ln w="25400">
            <a:solidFill>
              <a:srgbClr val="212121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2" name="Shape 282"/>
          <p:cNvSpPr/>
          <p:nvPr/>
        </p:nvSpPr>
        <p:spPr>
          <a:xfrm flipV="1">
            <a:off x="6449660" y="1915918"/>
            <a:ext cx="2126567" cy="554404"/>
          </a:xfrm>
          <a:prstGeom prst="line">
            <a:avLst/>
          </a:prstGeom>
          <a:ln w="25400">
            <a:solidFill>
              <a:srgbClr val="212121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3" name="Shape 283"/>
          <p:cNvSpPr/>
          <p:nvPr/>
        </p:nvSpPr>
        <p:spPr>
          <a:xfrm flipV="1">
            <a:off x="6448318" y="2267351"/>
            <a:ext cx="2118771" cy="2801417"/>
          </a:xfrm>
          <a:prstGeom prst="line">
            <a:avLst/>
          </a:prstGeom>
          <a:ln w="25400">
            <a:solidFill>
              <a:srgbClr val="212121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4" name="Shape 284"/>
          <p:cNvSpPr/>
          <p:nvPr/>
        </p:nvSpPr>
        <p:spPr>
          <a:xfrm flipV="1">
            <a:off x="3102283" y="2280955"/>
            <a:ext cx="2622392" cy="2789646"/>
          </a:xfrm>
          <a:prstGeom prst="line">
            <a:avLst/>
          </a:prstGeom>
          <a:ln w="25400">
            <a:solidFill>
              <a:srgbClr val="212121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85" name="image2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57524" y="2470825"/>
            <a:ext cx="3395391" cy="260622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89"/>
          <p:cNvGrpSpPr/>
          <p:nvPr/>
        </p:nvGrpSpPr>
        <p:grpSpPr>
          <a:xfrm>
            <a:off x="152399" y="1676399"/>
            <a:ext cx="1600202" cy="2057402"/>
            <a:chOff x="0" y="0"/>
            <a:chExt cx="1600200" cy="2057400"/>
          </a:xfrm>
        </p:grpSpPr>
        <p:sp>
          <p:nvSpPr>
            <p:cNvPr id="287" name="Shape 287"/>
            <p:cNvSpPr/>
            <p:nvPr/>
          </p:nvSpPr>
          <p:spPr>
            <a:xfrm rot="5400000">
              <a:off x="-228601" y="228600"/>
              <a:ext cx="2057402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 rot="5400000">
              <a:off x="-228601" y="228600"/>
              <a:ext cx="2057402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15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76200" y="4490099"/>
            <a:ext cx="9144000" cy="48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1100" i="1" u="sng">
                <a:solidFill>
                  <a:srgbClr val="999999"/>
                </a:solidFill>
              </a:rPr>
              <a:t>Sequence parameters</a:t>
            </a:r>
            <a:r>
              <a:rPr sz="1100" i="1">
                <a:solidFill>
                  <a:srgbClr val="999999"/>
                </a:solidFill>
              </a:rPr>
              <a:t>:  EPI GRE axial, 3mm slices ascending, 1.6mm in-plane, matrix 128x128x20, 1302 Hz/pix, 0.94 echo spacing, 6/8 partial Fourier, TE=37 ms, TR=9000 ms </a:t>
            </a:r>
          </a:p>
        </p:txBody>
      </p:sp>
      <p:pic>
        <p:nvPicPr>
          <p:cNvPr id="293" name="image19.png"/>
          <p:cNvPicPr/>
          <p:nvPr/>
        </p:nvPicPr>
        <p:blipFill>
          <a:blip r:embed="rId3">
            <a:extLst/>
          </a:blip>
          <a:srcRect l="55993" t="10053" r="8815" b="30070"/>
          <a:stretch>
            <a:fillRect/>
          </a:stretch>
        </p:blipFill>
        <p:spPr>
          <a:xfrm>
            <a:off x="5761599" y="1627625"/>
            <a:ext cx="3025051" cy="2347049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5751600" y="1612107"/>
            <a:ext cx="4899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00"/>
                </a:solidFill>
              </a:rPr>
              <a:t>+2A</a:t>
            </a:r>
          </a:p>
        </p:txBody>
      </p:sp>
      <p:sp>
        <p:nvSpPr>
          <p:cNvPr id="295" name="Shape 295"/>
          <p:cNvSpPr/>
          <p:nvPr/>
        </p:nvSpPr>
        <p:spPr>
          <a:xfrm>
            <a:off x="6361200" y="1612107"/>
            <a:ext cx="4899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00"/>
                </a:solidFill>
              </a:rPr>
              <a:t>0A</a:t>
            </a:r>
          </a:p>
        </p:txBody>
      </p:sp>
      <p:sp>
        <p:nvSpPr>
          <p:cNvPr id="296" name="Shape 296"/>
          <p:cNvSpPr/>
          <p:nvPr/>
        </p:nvSpPr>
        <p:spPr>
          <a:xfrm>
            <a:off x="6945649" y="1613006"/>
            <a:ext cx="4899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00"/>
                </a:solidFill>
              </a:rPr>
              <a:t>-2A</a:t>
            </a:r>
          </a:p>
        </p:txBody>
      </p:sp>
      <p:sp>
        <p:nvSpPr>
          <p:cNvPr id="297" name="Shape 297"/>
          <p:cNvSpPr/>
          <p:nvPr/>
        </p:nvSpPr>
        <p:spPr>
          <a:xfrm>
            <a:off x="7555249" y="1613006"/>
            <a:ext cx="4899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00"/>
                </a:solidFill>
              </a:rPr>
              <a:t>0A</a:t>
            </a:r>
          </a:p>
        </p:txBody>
      </p:sp>
      <p:pic>
        <p:nvPicPr>
          <p:cNvPr id="298" name="image19.png"/>
          <p:cNvPicPr/>
          <p:nvPr/>
        </p:nvPicPr>
        <p:blipFill>
          <a:blip r:embed="rId3">
            <a:extLst/>
          </a:blip>
          <a:srcRect l="12468" t="10053" r="52340" b="30070"/>
          <a:stretch>
            <a:fillRect/>
          </a:stretch>
        </p:blipFill>
        <p:spPr>
          <a:xfrm>
            <a:off x="2825224" y="1627625"/>
            <a:ext cx="3025052" cy="23470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2" name="Group 302"/>
          <p:cNvGrpSpPr/>
          <p:nvPr/>
        </p:nvGrpSpPr>
        <p:grpSpPr>
          <a:xfrm>
            <a:off x="404698" y="2490925"/>
            <a:ext cx="738303" cy="312901"/>
            <a:chOff x="0" y="0"/>
            <a:chExt cx="738301" cy="312900"/>
          </a:xfrm>
        </p:grpSpPr>
        <p:sp>
          <p:nvSpPr>
            <p:cNvPr id="299" name="Shape 299"/>
            <p:cNvSpPr/>
            <p:nvPr/>
          </p:nvSpPr>
          <p:spPr>
            <a:xfrm rot="5400000">
              <a:off x="212700" y="-212701"/>
              <a:ext cx="312901" cy="73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4"/>
                  </a:moveTo>
                  <a:cubicBezTo>
                    <a:pt x="0" y="512"/>
                    <a:pt x="4835" y="0"/>
                    <a:pt x="10800" y="0"/>
                  </a:cubicBezTo>
                  <a:cubicBezTo>
                    <a:pt x="16765" y="0"/>
                    <a:pt x="21600" y="512"/>
                    <a:pt x="21600" y="1144"/>
                  </a:cubicBezTo>
                  <a:lnTo>
                    <a:pt x="21600" y="20456"/>
                  </a:lnTo>
                  <a:cubicBezTo>
                    <a:pt x="21600" y="21088"/>
                    <a:pt x="16765" y="21600"/>
                    <a:pt x="10800" y="21600"/>
                  </a:cubicBezTo>
                  <a:cubicBezTo>
                    <a:pt x="4835" y="21600"/>
                    <a:pt x="0" y="21088"/>
                    <a:pt x="0" y="20456"/>
                  </a:cubicBezTo>
                  <a:close/>
                </a:path>
              </a:pathLst>
            </a:custGeom>
            <a:solidFill>
              <a:srgbClr val="3C78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 rot="5400000">
              <a:off x="542738" y="117336"/>
              <a:ext cx="312900" cy="7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 rot="5400000">
              <a:off x="212700" y="-212701"/>
              <a:ext cx="312901" cy="73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"/>
                  </a:moveTo>
                  <a:cubicBezTo>
                    <a:pt x="21600" y="1776"/>
                    <a:pt x="16765" y="2289"/>
                    <a:pt x="10800" y="2289"/>
                  </a:cubicBezTo>
                  <a:cubicBezTo>
                    <a:pt x="4835" y="2289"/>
                    <a:pt x="0" y="1776"/>
                    <a:pt x="0" y="1144"/>
                  </a:cubicBezTo>
                  <a:cubicBezTo>
                    <a:pt x="0" y="512"/>
                    <a:pt x="4835" y="0"/>
                    <a:pt x="10800" y="0"/>
                  </a:cubicBezTo>
                  <a:cubicBezTo>
                    <a:pt x="16765" y="0"/>
                    <a:pt x="21600" y="512"/>
                    <a:pt x="21600" y="1144"/>
                  </a:cubicBezTo>
                  <a:lnTo>
                    <a:pt x="21600" y="20456"/>
                  </a:lnTo>
                  <a:cubicBezTo>
                    <a:pt x="21600" y="21088"/>
                    <a:pt x="16765" y="21600"/>
                    <a:pt x="10800" y="21600"/>
                  </a:cubicBezTo>
                  <a:cubicBezTo>
                    <a:pt x="4835" y="21600"/>
                    <a:pt x="0" y="21088"/>
                    <a:pt x="0" y="20456"/>
                  </a:cubicBezTo>
                  <a:lnTo>
                    <a:pt x="0" y="1144"/>
                  </a:lnTo>
                </a:path>
              </a:pathLst>
            </a:custGeom>
            <a:noFill/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03" name="Shape 303"/>
          <p:cNvSpPr/>
          <p:nvPr/>
        </p:nvSpPr>
        <p:spPr>
          <a:xfrm>
            <a:off x="64250" y="2823849"/>
            <a:ext cx="1644900" cy="80101"/>
          </a:xfrm>
          <a:prstGeom prst="rect">
            <a:avLst/>
          </a:prstGeom>
          <a:solidFill>
            <a:srgbClr val="EEEEEE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304" name="image23.png"/>
          <p:cNvPicPr/>
          <p:nvPr/>
        </p:nvPicPr>
        <p:blipFill>
          <a:blip r:embed="rId4">
            <a:alphaModFix amt="34000"/>
            <a:extLst/>
          </a:blip>
          <a:srcRect l="3331" t="7447" r="50002" b="43136"/>
          <a:stretch>
            <a:fillRect/>
          </a:stretch>
        </p:blipFill>
        <p:spPr>
          <a:xfrm>
            <a:off x="838199" y="2362199"/>
            <a:ext cx="1447804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2133600" y="2286000"/>
            <a:ext cx="533400" cy="304800"/>
          </a:xfrm>
          <a:prstGeom prst="rect">
            <a:avLst/>
          </a:prstGeom>
          <a:solidFill>
            <a:srgbClr val="6AA84F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593849" y="2394299"/>
            <a:ext cx="353101" cy="12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EEEE"/>
          </a:solidFill>
          <a:ln w="19050"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152400" y="1831800"/>
            <a:ext cx="1219200" cy="55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Single-turn test loop</a:t>
            </a:r>
          </a:p>
        </p:txBody>
      </p:sp>
      <p:sp>
        <p:nvSpPr>
          <p:cNvPr id="308" name="Shape 308"/>
          <p:cNvSpPr/>
          <p:nvPr/>
        </p:nvSpPr>
        <p:spPr>
          <a:xfrm>
            <a:off x="381000" y="2514600"/>
            <a:ext cx="838200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 b="1"/>
            </a:lvl1pPr>
          </a:lstStyle>
          <a:p>
            <a:pPr lvl="0">
              <a:defRPr sz="1800" b="0"/>
            </a:pPr>
            <a:r>
              <a:rPr sz="1000" b="1"/>
              <a:t>Phantom</a:t>
            </a:r>
          </a:p>
        </p:txBody>
      </p:sp>
      <p:sp>
        <p:nvSpPr>
          <p:cNvPr id="309" name="Shape 309"/>
          <p:cNvSpPr/>
          <p:nvPr/>
        </p:nvSpPr>
        <p:spPr>
          <a:xfrm>
            <a:off x="152400" y="3657600"/>
            <a:ext cx="1600200" cy="36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3T scanner bore</a:t>
            </a:r>
          </a:p>
        </p:txBody>
      </p:sp>
      <p:sp>
        <p:nvSpPr>
          <p:cNvPr id="310" name="Shape 310"/>
          <p:cNvSpPr/>
          <p:nvPr/>
        </p:nvSpPr>
        <p:spPr>
          <a:xfrm>
            <a:off x="7696200" y="3965399"/>
            <a:ext cx="1219200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>
                <a:solidFill>
                  <a:srgbClr val="38761D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38761D"/>
                </a:solidFill>
              </a:rPr>
              <a:t>Signal ROI</a:t>
            </a:r>
          </a:p>
        </p:txBody>
      </p:sp>
      <p:sp>
        <p:nvSpPr>
          <p:cNvPr id="311" name="Shape 311"/>
          <p:cNvSpPr/>
          <p:nvPr/>
        </p:nvSpPr>
        <p:spPr>
          <a:xfrm>
            <a:off x="7695249" y="4159699"/>
            <a:ext cx="1219201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F0000"/>
                </a:solidFill>
              </a:rPr>
              <a:t>Noise  ROI</a:t>
            </a:r>
          </a:p>
        </p:txBody>
      </p:sp>
      <p:sp>
        <p:nvSpPr>
          <p:cNvPr id="312" name="Shape 312"/>
          <p:cNvSpPr/>
          <p:nvPr/>
        </p:nvSpPr>
        <p:spPr>
          <a:xfrm>
            <a:off x="4841149" y="3657600"/>
            <a:ext cx="104101" cy="107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38761D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4609281" y="3844043"/>
            <a:ext cx="104101" cy="107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76199" y="691125"/>
            <a:ext cx="3383702" cy="786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1400" u="sng" dirty="0"/>
              <a:t>Test</a:t>
            </a:r>
            <a:r>
              <a:rPr sz="1400" dirty="0"/>
              <a:t>: Update shims to +/-2A starting 500us before beginning of TR in EPI-GRE sequence</a:t>
            </a:r>
          </a:p>
        </p:txBody>
      </p:sp>
      <p:pic>
        <p:nvPicPr>
          <p:cNvPr id="315" name="image2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47949" y="1630625"/>
            <a:ext cx="519926" cy="234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/>
        </p:nvSpPr>
        <p:spPr>
          <a:xfrm>
            <a:off x="1904999" y="1755600"/>
            <a:ext cx="1031402" cy="55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Current driver</a:t>
            </a:r>
          </a:p>
        </p:txBody>
      </p:sp>
      <p:sp>
        <p:nvSpPr>
          <p:cNvPr id="317" name="Shape 317"/>
          <p:cNvSpPr/>
          <p:nvPr/>
        </p:nvSpPr>
        <p:spPr>
          <a:xfrm>
            <a:off x="4176300" y="644462"/>
            <a:ext cx="3672301" cy="404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 b="1"/>
            </a:lvl1pPr>
          </a:lstStyle>
          <a:p>
            <a:pPr lvl="0">
              <a:defRPr sz="1800" b="0"/>
            </a:pPr>
            <a:r>
              <a:rPr sz="1600" b="1"/>
              <a:t>EPI magnitude images (20 slices)</a:t>
            </a:r>
          </a:p>
        </p:txBody>
      </p:sp>
      <p:sp>
        <p:nvSpPr>
          <p:cNvPr id="318" name="Shape 318"/>
          <p:cNvSpPr/>
          <p:nvPr/>
        </p:nvSpPr>
        <p:spPr>
          <a:xfrm>
            <a:off x="8647949" y="1255500"/>
            <a:ext cx="6900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1400"/>
              <a:t>a.u.</a:t>
            </a:r>
          </a:p>
        </p:txBody>
      </p:sp>
      <p:sp>
        <p:nvSpPr>
          <p:cNvPr id="319" name="Shape 319"/>
          <p:cNvSpPr/>
          <p:nvPr/>
        </p:nvSpPr>
        <p:spPr>
          <a:xfrm>
            <a:off x="3185874" y="1019400"/>
            <a:ext cx="2326501" cy="707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700" dirty="0"/>
              <a:t>shim current OFF</a:t>
            </a:r>
          </a:p>
          <a:p>
            <a:pPr lvl="0" algn="ctr">
              <a:defRPr sz="1800"/>
            </a:pPr>
            <a:r>
              <a:rPr sz="1700" dirty="0" smtClean="0">
                <a:solidFill>
                  <a:srgbClr val="FF9900"/>
                </a:solidFill>
              </a:rPr>
              <a:t>SNR = 48.0</a:t>
            </a:r>
            <a:endParaRPr sz="1700" dirty="0">
              <a:solidFill>
                <a:srgbClr val="FF9900"/>
              </a:solidFill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6110875" y="1019400"/>
            <a:ext cx="2326501" cy="707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700" dirty="0"/>
              <a:t>shim current ON</a:t>
            </a:r>
          </a:p>
          <a:p>
            <a:pPr lvl="0" algn="ctr">
              <a:defRPr sz="1800"/>
            </a:pPr>
            <a:r>
              <a:rPr sz="1700" dirty="0">
                <a:solidFill>
                  <a:srgbClr val="FF9900"/>
                </a:solidFill>
              </a:rPr>
              <a:t>SNR = 48.5</a:t>
            </a:r>
          </a:p>
        </p:txBody>
      </p:sp>
      <p:sp>
        <p:nvSpPr>
          <p:cNvPr id="321" name="Shape 321"/>
          <p:cNvSpPr/>
          <p:nvPr/>
        </p:nvSpPr>
        <p:spPr>
          <a:xfrm>
            <a:off x="7812950" y="3657600"/>
            <a:ext cx="104101" cy="107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38761D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7584350" y="3844043"/>
            <a:ext cx="104101" cy="107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3" name="Shape 261"/>
          <p:cNvSpPr>
            <a:spLocks noGrp="1"/>
          </p:cNvSpPr>
          <p:nvPr>
            <p:ph type="title"/>
          </p:nvPr>
        </p:nvSpPr>
        <p:spPr>
          <a:xfrm>
            <a:off x="6900" y="-12176"/>
            <a:ext cx="8967600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Results</a:t>
            </a:r>
            <a:r>
              <a:rPr sz="2400" dirty="0"/>
              <a:t>: </a:t>
            </a:r>
            <a:r>
              <a:rPr lang="en-US" sz="2400" dirty="0" smtClean="0"/>
              <a:t>Shim current can be set 500</a:t>
            </a:r>
            <a:r>
              <a:rPr lang="en-US" sz="2400" i="1" dirty="0"/>
              <a:t> </a:t>
            </a:r>
            <a:r>
              <a:rPr lang="en-US" sz="2400" dirty="0" smtClean="0"/>
              <a:t>𝜇s before image TR</a:t>
            </a:r>
            <a:endParaRPr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roup 328"/>
          <p:cNvGrpSpPr/>
          <p:nvPr/>
        </p:nvGrpSpPr>
        <p:grpSpPr>
          <a:xfrm>
            <a:off x="152399" y="1676399"/>
            <a:ext cx="1600202" cy="2057402"/>
            <a:chOff x="0" y="0"/>
            <a:chExt cx="1600200" cy="2057400"/>
          </a:xfrm>
        </p:grpSpPr>
        <p:sp>
          <p:nvSpPr>
            <p:cNvPr id="326" name="Shape 326"/>
            <p:cNvSpPr/>
            <p:nvPr/>
          </p:nvSpPr>
          <p:spPr>
            <a:xfrm rot="5400000">
              <a:off x="-228601" y="228600"/>
              <a:ext cx="2057402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 rot="5400000">
              <a:off x="-228601" y="228600"/>
              <a:ext cx="2057402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16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76200" y="4490099"/>
            <a:ext cx="9144000" cy="48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1100" i="1" u="sng">
                <a:solidFill>
                  <a:srgbClr val="999999"/>
                </a:solidFill>
              </a:rPr>
              <a:t>Sequence parameters</a:t>
            </a:r>
            <a:r>
              <a:rPr sz="1100" i="1">
                <a:solidFill>
                  <a:srgbClr val="999999"/>
                </a:solidFill>
              </a:rPr>
              <a:t>:  EPI GRE axial, 3mm slices ascending, 1.6mm in-plane, matrix 128x128x20, 1302 Hz/pix, 0.94 echo spacing, 6/8 partial Fourier, TE=37 ms, TR=9000 ms </a:t>
            </a:r>
          </a:p>
        </p:txBody>
      </p:sp>
      <p:grpSp>
        <p:nvGrpSpPr>
          <p:cNvPr id="335" name="Group 335"/>
          <p:cNvGrpSpPr/>
          <p:nvPr/>
        </p:nvGrpSpPr>
        <p:grpSpPr>
          <a:xfrm>
            <a:off x="404698" y="2490925"/>
            <a:ext cx="738303" cy="312901"/>
            <a:chOff x="0" y="0"/>
            <a:chExt cx="738301" cy="312900"/>
          </a:xfrm>
        </p:grpSpPr>
        <p:sp>
          <p:nvSpPr>
            <p:cNvPr id="332" name="Shape 332"/>
            <p:cNvSpPr/>
            <p:nvPr/>
          </p:nvSpPr>
          <p:spPr>
            <a:xfrm rot="5400000">
              <a:off x="212700" y="-212701"/>
              <a:ext cx="312901" cy="73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4"/>
                  </a:moveTo>
                  <a:cubicBezTo>
                    <a:pt x="0" y="512"/>
                    <a:pt x="4835" y="0"/>
                    <a:pt x="10800" y="0"/>
                  </a:cubicBezTo>
                  <a:cubicBezTo>
                    <a:pt x="16765" y="0"/>
                    <a:pt x="21600" y="512"/>
                    <a:pt x="21600" y="1144"/>
                  </a:cubicBezTo>
                  <a:lnTo>
                    <a:pt x="21600" y="20456"/>
                  </a:lnTo>
                  <a:cubicBezTo>
                    <a:pt x="21600" y="21088"/>
                    <a:pt x="16765" y="21600"/>
                    <a:pt x="10800" y="21600"/>
                  </a:cubicBezTo>
                  <a:cubicBezTo>
                    <a:pt x="4835" y="21600"/>
                    <a:pt x="0" y="21088"/>
                    <a:pt x="0" y="20456"/>
                  </a:cubicBezTo>
                  <a:close/>
                </a:path>
              </a:pathLst>
            </a:custGeom>
            <a:solidFill>
              <a:srgbClr val="3C78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 rot="5400000">
              <a:off x="542738" y="117336"/>
              <a:ext cx="312900" cy="7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 rot="5400000">
              <a:off x="212700" y="-212701"/>
              <a:ext cx="312901" cy="73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"/>
                  </a:moveTo>
                  <a:cubicBezTo>
                    <a:pt x="21600" y="1776"/>
                    <a:pt x="16765" y="2289"/>
                    <a:pt x="10800" y="2289"/>
                  </a:cubicBezTo>
                  <a:cubicBezTo>
                    <a:pt x="4835" y="2289"/>
                    <a:pt x="0" y="1776"/>
                    <a:pt x="0" y="1144"/>
                  </a:cubicBezTo>
                  <a:cubicBezTo>
                    <a:pt x="0" y="512"/>
                    <a:pt x="4835" y="0"/>
                    <a:pt x="10800" y="0"/>
                  </a:cubicBezTo>
                  <a:cubicBezTo>
                    <a:pt x="16765" y="0"/>
                    <a:pt x="21600" y="512"/>
                    <a:pt x="21600" y="1144"/>
                  </a:cubicBezTo>
                  <a:lnTo>
                    <a:pt x="21600" y="20456"/>
                  </a:lnTo>
                  <a:cubicBezTo>
                    <a:pt x="21600" y="21088"/>
                    <a:pt x="16765" y="21600"/>
                    <a:pt x="10800" y="21600"/>
                  </a:cubicBezTo>
                  <a:cubicBezTo>
                    <a:pt x="4835" y="21600"/>
                    <a:pt x="0" y="21088"/>
                    <a:pt x="0" y="20456"/>
                  </a:cubicBezTo>
                  <a:lnTo>
                    <a:pt x="0" y="1144"/>
                  </a:lnTo>
                </a:path>
              </a:pathLst>
            </a:custGeom>
            <a:noFill/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36" name="Shape 336"/>
          <p:cNvSpPr/>
          <p:nvPr/>
        </p:nvSpPr>
        <p:spPr>
          <a:xfrm>
            <a:off x="64250" y="2823849"/>
            <a:ext cx="1644900" cy="80101"/>
          </a:xfrm>
          <a:prstGeom prst="rect">
            <a:avLst/>
          </a:prstGeom>
          <a:solidFill>
            <a:srgbClr val="EEEEEE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337" name="image23.png"/>
          <p:cNvPicPr/>
          <p:nvPr/>
        </p:nvPicPr>
        <p:blipFill>
          <a:blip r:embed="rId2">
            <a:alphaModFix amt="34000"/>
            <a:extLst/>
          </a:blip>
          <a:srcRect l="3331" t="7447" r="50002" b="43136"/>
          <a:stretch>
            <a:fillRect/>
          </a:stretch>
        </p:blipFill>
        <p:spPr>
          <a:xfrm>
            <a:off x="838199" y="2362199"/>
            <a:ext cx="1447804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2133600" y="2286000"/>
            <a:ext cx="533400" cy="304800"/>
          </a:xfrm>
          <a:prstGeom prst="rect">
            <a:avLst/>
          </a:prstGeom>
          <a:solidFill>
            <a:srgbClr val="6AA84F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593849" y="2394299"/>
            <a:ext cx="353101" cy="12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EEEE"/>
          </a:solidFill>
          <a:ln w="19050"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1904999" y="1755600"/>
            <a:ext cx="1031402" cy="55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Current driver</a:t>
            </a:r>
          </a:p>
        </p:txBody>
      </p:sp>
      <p:sp>
        <p:nvSpPr>
          <p:cNvPr id="341" name="Shape 341"/>
          <p:cNvSpPr/>
          <p:nvPr/>
        </p:nvSpPr>
        <p:spPr>
          <a:xfrm>
            <a:off x="152400" y="1831800"/>
            <a:ext cx="1219200" cy="55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Single-turn test loop</a:t>
            </a:r>
          </a:p>
        </p:txBody>
      </p:sp>
      <p:sp>
        <p:nvSpPr>
          <p:cNvPr id="342" name="Shape 342"/>
          <p:cNvSpPr/>
          <p:nvPr/>
        </p:nvSpPr>
        <p:spPr>
          <a:xfrm>
            <a:off x="381000" y="2514600"/>
            <a:ext cx="838200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 b="1"/>
            </a:lvl1pPr>
          </a:lstStyle>
          <a:p>
            <a:pPr lvl="0">
              <a:defRPr sz="1800" b="0"/>
            </a:pPr>
            <a:r>
              <a:rPr sz="1000" b="1"/>
              <a:t>Phantom</a:t>
            </a:r>
          </a:p>
        </p:txBody>
      </p:sp>
      <p:sp>
        <p:nvSpPr>
          <p:cNvPr id="343" name="Shape 343"/>
          <p:cNvSpPr/>
          <p:nvPr/>
        </p:nvSpPr>
        <p:spPr>
          <a:xfrm>
            <a:off x="152400" y="3657600"/>
            <a:ext cx="1600200" cy="36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 b="1"/>
            </a:lvl1pPr>
          </a:lstStyle>
          <a:p>
            <a:pPr lvl="0">
              <a:defRPr sz="1800" b="0"/>
            </a:pPr>
            <a:r>
              <a:rPr sz="1300" b="1"/>
              <a:t>3T scanner bore</a:t>
            </a:r>
          </a:p>
        </p:txBody>
      </p:sp>
      <p:sp>
        <p:nvSpPr>
          <p:cNvPr id="344" name="Shape 344"/>
          <p:cNvSpPr/>
          <p:nvPr/>
        </p:nvSpPr>
        <p:spPr>
          <a:xfrm>
            <a:off x="76199" y="691125"/>
            <a:ext cx="3383702" cy="786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1400" u="sng"/>
              <a:t>Test</a:t>
            </a:r>
            <a:r>
              <a:rPr sz="1400"/>
              <a:t>: Update shims to +/-2A starting 500us before beginning of TR in EPI-GRE sequence</a:t>
            </a:r>
          </a:p>
        </p:txBody>
      </p:sp>
      <p:sp>
        <p:nvSpPr>
          <p:cNvPr id="345" name="Shape 345"/>
          <p:cNvSpPr/>
          <p:nvPr/>
        </p:nvSpPr>
        <p:spPr>
          <a:xfrm>
            <a:off x="3362099" y="3962399"/>
            <a:ext cx="5148301" cy="442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800" i="1">
                <a:solidFill>
                  <a:srgbClr val="FF9900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 dirty="0">
                <a:solidFill>
                  <a:srgbClr val="FF9900"/>
                </a:solidFill>
              </a:rPr>
              <a:t>→ No RF “zipper” artifacts or structured noise</a:t>
            </a:r>
          </a:p>
        </p:txBody>
      </p:sp>
      <p:pic>
        <p:nvPicPr>
          <p:cNvPr id="346" name="image24.png"/>
          <p:cNvPicPr/>
          <p:nvPr/>
        </p:nvPicPr>
        <p:blipFill>
          <a:blip r:embed="rId3">
            <a:extLst/>
          </a:blip>
          <a:srcRect t="8113"/>
          <a:stretch>
            <a:fillRect/>
          </a:stretch>
        </p:blipFill>
        <p:spPr>
          <a:xfrm>
            <a:off x="5822224" y="1649575"/>
            <a:ext cx="2874476" cy="2259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26.png"/>
          <p:cNvPicPr/>
          <p:nvPr/>
        </p:nvPicPr>
        <p:blipFill>
          <a:blip r:embed="rId4">
            <a:extLst/>
          </a:blip>
          <a:srcRect t="5231"/>
          <a:stretch>
            <a:fillRect/>
          </a:stretch>
        </p:blipFill>
        <p:spPr>
          <a:xfrm>
            <a:off x="2967950" y="1595699"/>
            <a:ext cx="2874475" cy="2313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2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86799" y="1626724"/>
            <a:ext cx="490951" cy="22594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/>
        </p:nvSpPr>
        <p:spPr>
          <a:xfrm>
            <a:off x="8648899" y="1297724"/>
            <a:ext cx="690002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1400"/>
              <a:t>a.u.</a:t>
            </a:r>
          </a:p>
        </p:txBody>
      </p:sp>
      <p:sp>
        <p:nvSpPr>
          <p:cNvPr id="350" name="Shape 350"/>
          <p:cNvSpPr/>
          <p:nvPr/>
        </p:nvSpPr>
        <p:spPr>
          <a:xfrm>
            <a:off x="5827800" y="1560300"/>
            <a:ext cx="4899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+2A</a:t>
            </a:r>
          </a:p>
        </p:txBody>
      </p:sp>
      <p:sp>
        <p:nvSpPr>
          <p:cNvPr id="351" name="Shape 351"/>
          <p:cNvSpPr/>
          <p:nvPr/>
        </p:nvSpPr>
        <p:spPr>
          <a:xfrm>
            <a:off x="6437400" y="1560300"/>
            <a:ext cx="4899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0A</a:t>
            </a:r>
          </a:p>
        </p:txBody>
      </p:sp>
      <p:sp>
        <p:nvSpPr>
          <p:cNvPr id="352" name="Shape 352"/>
          <p:cNvSpPr/>
          <p:nvPr/>
        </p:nvSpPr>
        <p:spPr>
          <a:xfrm>
            <a:off x="7021849" y="1561199"/>
            <a:ext cx="4899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-2A</a:t>
            </a:r>
          </a:p>
        </p:txBody>
      </p:sp>
      <p:sp>
        <p:nvSpPr>
          <p:cNvPr id="353" name="Shape 353"/>
          <p:cNvSpPr/>
          <p:nvPr/>
        </p:nvSpPr>
        <p:spPr>
          <a:xfrm>
            <a:off x="7631449" y="1561199"/>
            <a:ext cx="4899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0A</a:t>
            </a:r>
          </a:p>
        </p:txBody>
      </p:sp>
      <p:sp>
        <p:nvSpPr>
          <p:cNvPr id="354" name="Shape 354"/>
          <p:cNvSpPr/>
          <p:nvPr/>
        </p:nvSpPr>
        <p:spPr>
          <a:xfrm>
            <a:off x="4176300" y="644462"/>
            <a:ext cx="3672301" cy="404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 b="1"/>
            </a:lvl1pPr>
          </a:lstStyle>
          <a:p>
            <a:pPr lvl="0">
              <a:defRPr sz="1800" b="0"/>
            </a:pPr>
            <a:r>
              <a:rPr sz="1600" b="1"/>
              <a:t>EPI magnitude images (20 slices)</a:t>
            </a:r>
          </a:p>
        </p:txBody>
      </p:sp>
      <p:sp>
        <p:nvSpPr>
          <p:cNvPr id="35" name="Shape 319"/>
          <p:cNvSpPr/>
          <p:nvPr/>
        </p:nvSpPr>
        <p:spPr>
          <a:xfrm>
            <a:off x="3185874" y="1019400"/>
            <a:ext cx="2326501" cy="707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700" dirty="0"/>
              <a:t>shim current OFF</a:t>
            </a:r>
          </a:p>
          <a:p>
            <a:pPr lvl="0" algn="ctr">
              <a:defRPr sz="1800"/>
            </a:pPr>
            <a:r>
              <a:rPr sz="1700" dirty="0" smtClean="0">
                <a:solidFill>
                  <a:srgbClr val="FF9900"/>
                </a:solidFill>
              </a:rPr>
              <a:t>SNR = 48.0</a:t>
            </a:r>
            <a:endParaRPr sz="1700" dirty="0">
              <a:solidFill>
                <a:srgbClr val="FF9900"/>
              </a:solidFill>
            </a:endParaRPr>
          </a:p>
        </p:txBody>
      </p:sp>
      <p:sp>
        <p:nvSpPr>
          <p:cNvPr id="36" name="Shape 320"/>
          <p:cNvSpPr/>
          <p:nvPr/>
        </p:nvSpPr>
        <p:spPr>
          <a:xfrm>
            <a:off x="6110875" y="1019400"/>
            <a:ext cx="2326501" cy="707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700" dirty="0"/>
              <a:t>shim current ON</a:t>
            </a:r>
          </a:p>
          <a:p>
            <a:pPr lvl="0" algn="ctr">
              <a:defRPr sz="1800"/>
            </a:pPr>
            <a:r>
              <a:rPr sz="1700" dirty="0">
                <a:solidFill>
                  <a:srgbClr val="FF9900"/>
                </a:solidFill>
              </a:rPr>
              <a:t>SNR = 48.5</a:t>
            </a:r>
          </a:p>
        </p:txBody>
      </p:sp>
      <p:sp>
        <p:nvSpPr>
          <p:cNvPr id="34" name="Shape 261"/>
          <p:cNvSpPr>
            <a:spLocks noGrp="1"/>
          </p:cNvSpPr>
          <p:nvPr>
            <p:ph type="title"/>
          </p:nvPr>
        </p:nvSpPr>
        <p:spPr>
          <a:xfrm>
            <a:off x="6900" y="-12176"/>
            <a:ext cx="8967600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Results</a:t>
            </a:r>
            <a:r>
              <a:rPr sz="2400" dirty="0"/>
              <a:t>: </a:t>
            </a:r>
            <a:r>
              <a:rPr lang="en-US" sz="2400" dirty="0" smtClean="0"/>
              <a:t>No excess RF noise caused by dynamic shimming</a:t>
            </a:r>
            <a:endParaRPr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xfrm>
            <a:off x="6899" y="-12176"/>
            <a:ext cx="8520602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Future </a:t>
            </a:r>
            <a:r>
              <a:rPr sz="2400" dirty="0"/>
              <a:t>Work: Driver board as a part of a shimming system</a:t>
            </a:r>
          </a:p>
        </p:txBody>
      </p:sp>
      <p:sp>
        <p:nvSpPr>
          <p:cNvPr id="359" name="Shape 359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17</a:t>
            </a:fld>
            <a:endParaRPr sz="1000">
              <a:solidFill>
                <a:srgbClr val="595959"/>
              </a:solidFill>
            </a:endParaRPr>
          </a:p>
        </p:txBody>
      </p:sp>
      <p:grpSp>
        <p:nvGrpSpPr>
          <p:cNvPr id="362" name="Group 362"/>
          <p:cNvGrpSpPr/>
          <p:nvPr/>
        </p:nvGrpSpPr>
        <p:grpSpPr>
          <a:xfrm>
            <a:off x="311699" y="2002645"/>
            <a:ext cx="1572602" cy="1138201"/>
            <a:chOff x="0" y="0"/>
            <a:chExt cx="1572600" cy="1138200"/>
          </a:xfrm>
        </p:grpSpPr>
        <p:sp>
          <p:nvSpPr>
            <p:cNvPr id="360" name="Shape 360"/>
            <p:cNvSpPr/>
            <p:nvPr/>
          </p:nvSpPr>
          <p:spPr>
            <a:xfrm>
              <a:off x="0" y="0"/>
              <a:ext cx="1572601" cy="1138201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5561" y="277383"/>
              <a:ext cx="1461478" cy="583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1400"/>
                <a:t>Low Cost Microcontroller</a:t>
              </a:r>
            </a:p>
          </p:txBody>
        </p:sp>
      </p:grpSp>
      <p:grpSp>
        <p:nvGrpSpPr>
          <p:cNvPr id="365" name="Group 365"/>
          <p:cNvGrpSpPr/>
          <p:nvPr/>
        </p:nvGrpSpPr>
        <p:grpSpPr>
          <a:xfrm>
            <a:off x="2707875" y="2002645"/>
            <a:ext cx="1229101" cy="1138201"/>
            <a:chOff x="0" y="0"/>
            <a:chExt cx="1229099" cy="1138200"/>
          </a:xfrm>
        </p:grpSpPr>
        <p:sp>
          <p:nvSpPr>
            <p:cNvPr id="363" name="Shape 363"/>
            <p:cNvSpPr/>
            <p:nvPr/>
          </p:nvSpPr>
          <p:spPr>
            <a:xfrm>
              <a:off x="0" y="0"/>
              <a:ext cx="1229100" cy="1138201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5561" y="277383"/>
              <a:ext cx="1117978" cy="583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1400"/>
                <a:t>Fiber Optic Driver</a:t>
              </a:r>
            </a:p>
          </p:txBody>
        </p:sp>
      </p:grpSp>
      <p:sp>
        <p:nvSpPr>
          <p:cNvPr id="408" name="Shape 408"/>
          <p:cNvSpPr/>
          <p:nvPr/>
        </p:nvSpPr>
        <p:spPr>
          <a:xfrm>
            <a:off x="1888489" y="2570480"/>
            <a:ext cx="81407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</a:path>
            </a:pathLst>
          </a:custGeom>
          <a:ln w="38100">
            <a:solidFill>
              <a:srgbClr val="595959"/>
            </a:solidFill>
            <a:round/>
            <a:headEnd type="stealth"/>
            <a:tailEnd type="stealth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367" name="Shape 367"/>
          <p:cNvSpPr/>
          <p:nvPr/>
        </p:nvSpPr>
        <p:spPr>
          <a:xfrm flipH="1">
            <a:off x="4572000" y="755874"/>
            <a:ext cx="1" cy="4152902"/>
          </a:xfrm>
          <a:prstGeom prst="line">
            <a:avLst/>
          </a:prstGeom>
          <a:ln w="38100">
            <a:solidFill>
              <a:srgbClr val="595959"/>
            </a:solidFill>
            <a:prstDash val="lg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4334350" y="2320680"/>
            <a:ext cx="548701" cy="5021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4226350" y="2303758"/>
            <a:ext cx="764701" cy="1"/>
          </a:xfrm>
          <a:prstGeom prst="line">
            <a:avLst/>
          </a:prstGeom>
          <a:ln w="38100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4226340" y="2839741"/>
            <a:ext cx="764701" cy="1"/>
          </a:xfrm>
          <a:prstGeom prst="line">
            <a:avLst/>
          </a:prstGeom>
          <a:ln w="38100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1733250" y="2052592"/>
            <a:ext cx="1125601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/>
          </a:lstStyle>
          <a:p>
            <a:pPr lvl="0">
              <a:defRPr sz="1800"/>
            </a:pPr>
            <a:r>
              <a:rPr sz="1400"/>
              <a:t>SPI Bus</a:t>
            </a:r>
          </a:p>
        </p:txBody>
      </p:sp>
      <p:grpSp>
        <p:nvGrpSpPr>
          <p:cNvPr id="375" name="Group 375"/>
          <p:cNvGrpSpPr/>
          <p:nvPr/>
        </p:nvGrpSpPr>
        <p:grpSpPr>
          <a:xfrm>
            <a:off x="5280412" y="2002650"/>
            <a:ext cx="1229101" cy="1138201"/>
            <a:chOff x="0" y="0"/>
            <a:chExt cx="1229099" cy="1138200"/>
          </a:xfrm>
        </p:grpSpPr>
        <p:sp>
          <p:nvSpPr>
            <p:cNvPr id="373" name="Shape 373"/>
            <p:cNvSpPr/>
            <p:nvPr/>
          </p:nvSpPr>
          <p:spPr>
            <a:xfrm>
              <a:off x="0" y="0"/>
              <a:ext cx="1229100" cy="1138201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5561" y="277383"/>
              <a:ext cx="1117978" cy="583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1400"/>
                <a:t>Fiber Optic Receiver</a:t>
              </a:r>
            </a:p>
          </p:txBody>
        </p:sp>
      </p:grpSp>
      <p:grpSp>
        <p:nvGrpSpPr>
          <p:cNvPr id="378" name="Group 378"/>
          <p:cNvGrpSpPr/>
          <p:nvPr/>
        </p:nvGrpSpPr>
        <p:grpSpPr>
          <a:xfrm>
            <a:off x="7511525" y="1062008"/>
            <a:ext cx="1293601" cy="583434"/>
            <a:chOff x="0" y="0"/>
            <a:chExt cx="1293600" cy="583433"/>
          </a:xfrm>
        </p:grpSpPr>
        <p:sp>
          <p:nvSpPr>
            <p:cNvPr id="376" name="Shape 376"/>
            <p:cNvSpPr/>
            <p:nvPr/>
          </p:nvSpPr>
          <p:spPr>
            <a:xfrm>
              <a:off x="0" y="29066"/>
              <a:ext cx="1293601" cy="525301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25643" y="0"/>
              <a:ext cx="1242314" cy="583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1400"/>
                <a:t>8 ch. shim driver #1</a:t>
              </a:r>
            </a:p>
          </p:txBody>
        </p:sp>
      </p:grpSp>
      <p:sp>
        <p:nvSpPr>
          <p:cNvPr id="410" name="Shape 410"/>
          <p:cNvSpPr/>
          <p:nvPr/>
        </p:nvSpPr>
        <p:spPr>
          <a:xfrm>
            <a:off x="6513830" y="1352550"/>
            <a:ext cx="991871" cy="121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814" y="21600"/>
                </a:lnTo>
                <a:lnTo>
                  <a:pt x="10814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595959"/>
            </a:solidFill>
            <a:round/>
            <a:headEnd type="stealth"/>
            <a:tailEnd type="stealth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6513830" y="1965960"/>
            <a:ext cx="991871" cy="605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814" y="21600"/>
                </a:lnTo>
                <a:lnTo>
                  <a:pt x="10814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595959"/>
            </a:solidFill>
            <a:round/>
            <a:headEnd type="stealth"/>
            <a:tailEnd type="stealth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6513830" y="2571750"/>
            <a:ext cx="991871" cy="1017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14" y="0"/>
                </a:lnTo>
                <a:lnTo>
                  <a:pt x="10814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95959"/>
            </a:solidFill>
            <a:round/>
            <a:headEnd type="stealth"/>
            <a:tailEnd type="stealth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6513830" y="2571750"/>
            <a:ext cx="991871" cy="1630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14" y="0"/>
                </a:lnTo>
                <a:lnTo>
                  <a:pt x="10814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95959"/>
            </a:solidFill>
            <a:round/>
            <a:headEnd type="stealth"/>
            <a:tailEnd type="stealth"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385" name="Group 385"/>
          <p:cNvGrpSpPr/>
          <p:nvPr/>
        </p:nvGrpSpPr>
        <p:grpSpPr>
          <a:xfrm>
            <a:off x="4009199" y="2856664"/>
            <a:ext cx="1125601" cy="605101"/>
            <a:chOff x="0" y="0"/>
            <a:chExt cx="1125599" cy="605100"/>
          </a:xfrm>
        </p:grpSpPr>
        <p:sp>
          <p:nvSpPr>
            <p:cNvPr id="383" name="Shape 383"/>
            <p:cNvSpPr/>
            <p:nvPr/>
          </p:nvSpPr>
          <p:spPr>
            <a:xfrm>
              <a:off x="0" y="-1"/>
              <a:ext cx="1125600" cy="6051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0" y="-1"/>
              <a:ext cx="1125600" cy="5834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1400"/>
                <a:t>RF Waveguide</a:t>
              </a:r>
            </a:p>
          </p:txBody>
        </p:sp>
      </p:grpSp>
      <p:sp>
        <p:nvSpPr>
          <p:cNvPr id="386" name="Shape 386"/>
          <p:cNvSpPr/>
          <p:nvPr/>
        </p:nvSpPr>
        <p:spPr>
          <a:xfrm>
            <a:off x="4718399" y="734075"/>
            <a:ext cx="2003101" cy="442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800"/>
            </a:lvl1pPr>
          </a:lstStyle>
          <a:p>
            <a:pPr lvl="0"/>
            <a:r>
              <a:t>Magnet room</a:t>
            </a:r>
          </a:p>
        </p:txBody>
      </p:sp>
      <p:sp>
        <p:nvSpPr>
          <p:cNvPr id="387" name="Shape 387"/>
          <p:cNvSpPr/>
          <p:nvPr/>
        </p:nvSpPr>
        <p:spPr>
          <a:xfrm>
            <a:off x="1192349" y="734075"/>
            <a:ext cx="2869202" cy="442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800"/>
            </a:lvl1pPr>
          </a:lstStyle>
          <a:p>
            <a:pPr lvl="0"/>
            <a:r>
              <a:t>Equipment/console room</a:t>
            </a:r>
          </a:p>
        </p:txBody>
      </p:sp>
      <p:grpSp>
        <p:nvGrpSpPr>
          <p:cNvPr id="390" name="Group 390"/>
          <p:cNvGrpSpPr/>
          <p:nvPr/>
        </p:nvGrpSpPr>
        <p:grpSpPr>
          <a:xfrm>
            <a:off x="596999" y="3762674"/>
            <a:ext cx="1002001" cy="647401"/>
            <a:chOff x="0" y="0"/>
            <a:chExt cx="1001999" cy="647400"/>
          </a:xfrm>
        </p:grpSpPr>
        <p:sp>
          <p:nvSpPr>
            <p:cNvPr id="388" name="Shape 388"/>
            <p:cNvSpPr/>
            <p:nvPr/>
          </p:nvSpPr>
          <p:spPr>
            <a:xfrm>
              <a:off x="0" y="0"/>
              <a:ext cx="1002000" cy="647401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1602" y="31983"/>
              <a:ext cx="938796" cy="583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1400"/>
                <a:t>Scanner Console</a:t>
              </a:r>
            </a:p>
          </p:txBody>
        </p:sp>
      </p:grpSp>
      <p:sp>
        <p:nvSpPr>
          <p:cNvPr id="414" name="Shape 414"/>
          <p:cNvSpPr/>
          <p:nvPr/>
        </p:nvSpPr>
        <p:spPr>
          <a:xfrm>
            <a:off x="1097280" y="3144520"/>
            <a:ext cx="0" cy="61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21600"/>
                </a:moveTo>
                <a:lnTo>
                  <a:pt x="0" y="0"/>
                </a:lnTo>
              </a:path>
            </a:pathLst>
          </a:custGeom>
          <a:ln w="38100">
            <a:solidFill>
              <a:srgbClr val="595959"/>
            </a:solidFill>
            <a:round/>
            <a:tailEnd type="stealth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1030241" y="3439422"/>
            <a:ext cx="11256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/>
          </a:lstStyle>
          <a:p>
            <a:pPr lvl="0">
              <a:defRPr sz="1800"/>
            </a:pPr>
            <a:r>
              <a:rPr sz="1400" dirty="0"/>
              <a:t>TTL Pulse</a:t>
            </a:r>
          </a:p>
        </p:txBody>
      </p:sp>
      <p:sp>
        <p:nvSpPr>
          <p:cNvPr id="393" name="Shape 393"/>
          <p:cNvSpPr/>
          <p:nvPr/>
        </p:nvSpPr>
        <p:spPr>
          <a:xfrm rot="16200000">
            <a:off x="6610416" y="2381626"/>
            <a:ext cx="11256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/>
          </a:lstStyle>
          <a:p>
            <a:pPr lvl="0">
              <a:defRPr sz="1800"/>
            </a:pPr>
            <a:r>
              <a:rPr sz="1400"/>
              <a:t>SPI Bus</a:t>
            </a:r>
          </a:p>
        </p:txBody>
      </p:sp>
      <p:grpSp>
        <p:nvGrpSpPr>
          <p:cNvPr id="396" name="Group 396"/>
          <p:cNvGrpSpPr/>
          <p:nvPr/>
        </p:nvGrpSpPr>
        <p:grpSpPr>
          <a:xfrm>
            <a:off x="7511525" y="1674908"/>
            <a:ext cx="1293601" cy="583434"/>
            <a:chOff x="0" y="0"/>
            <a:chExt cx="1293600" cy="583433"/>
          </a:xfrm>
        </p:grpSpPr>
        <p:sp>
          <p:nvSpPr>
            <p:cNvPr id="394" name="Shape 394"/>
            <p:cNvSpPr/>
            <p:nvPr/>
          </p:nvSpPr>
          <p:spPr>
            <a:xfrm>
              <a:off x="0" y="29066"/>
              <a:ext cx="1293601" cy="525301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25643" y="0"/>
              <a:ext cx="1242314" cy="583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1400"/>
                <a:t>8 ch. shim driver #2</a:t>
              </a:r>
            </a:p>
          </p:txBody>
        </p:sp>
      </p:grpSp>
      <p:grpSp>
        <p:nvGrpSpPr>
          <p:cNvPr id="399" name="Group 399"/>
          <p:cNvGrpSpPr/>
          <p:nvPr/>
        </p:nvGrpSpPr>
        <p:grpSpPr>
          <a:xfrm>
            <a:off x="7511525" y="3298083"/>
            <a:ext cx="1293601" cy="583434"/>
            <a:chOff x="0" y="0"/>
            <a:chExt cx="1293600" cy="583433"/>
          </a:xfrm>
        </p:grpSpPr>
        <p:sp>
          <p:nvSpPr>
            <p:cNvPr id="397" name="Shape 397"/>
            <p:cNvSpPr/>
            <p:nvPr/>
          </p:nvSpPr>
          <p:spPr>
            <a:xfrm>
              <a:off x="0" y="29066"/>
              <a:ext cx="1293601" cy="525301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25643" y="0"/>
              <a:ext cx="1242314" cy="583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1400"/>
                <a:t>8 ch. shim driver #7</a:t>
              </a:r>
            </a:p>
          </p:txBody>
        </p:sp>
      </p:grpSp>
      <p:grpSp>
        <p:nvGrpSpPr>
          <p:cNvPr id="402" name="Group 402"/>
          <p:cNvGrpSpPr/>
          <p:nvPr/>
        </p:nvGrpSpPr>
        <p:grpSpPr>
          <a:xfrm>
            <a:off x="7511525" y="3910983"/>
            <a:ext cx="1343401" cy="583434"/>
            <a:chOff x="0" y="0"/>
            <a:chExt cx="1343399" cy="583433"/>
          </a:xfrm>
        </p:grpSpPr>
        <p:sp>
          <p:nvSpPr>
            <p:cNvPr id="400" name="Shape 400"/>
            <p:cNvSpPr/>
            <p:nvPr/>
          </p:nvSpPr>
          <p:spPr>
            <a:xfrm>
              <a:off x="0" y="29066"/>
              <a:ext cx="1343400" cy="525301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25642" y="0"/>
              <a:ext cx="1292116" cy="583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1400"/>
                <a:t>8 ch. shim driver #8</a:t>
              </a:r>
            </a:p>
          </p:txBody>
        </p:sp>
      </p:grpSp>
      <p:sp>
        <p:nvSpPr>
          <p:cNvPr id="403" name="Shape 403"/>
          <p:cNvSpPr/>
          <p:nvPr/>
        </p:nvSpPr>
        <p:spPr>
          <a:xfrm>
            <a:off x="6867886" y="775574"/>
            <a:ext cx="2055001" cy="4005302"/>
          </a:xfrm>
          <a:prstGeom prst="roundRect">
            <a:avLst>
              <a:gd name="adj" fmla="val 16667"/>
            </a:avLst>
          </a:prstGeom>
          <a:ln w="38100">
            <a:solidFill>
              <a:srgbClr val="DD7E6B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182100" y="1563900"/>
            <a:ext cx="6539400" cy="1876200"/>
          </a:xfrm>
          <a:prstGeom prst="roundRect">
            <a:avLst>
              <a:gd name="adj" fmla="val 16667"/>
            </a:avLst>
          </a:prstGeom>
          <a:ln w="38100">
            <a:solidFill>
              <a:srgbClr val="A4C2F4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8045399" y="2403936"/>
            <a:ext cx="154501" cy="1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EEEE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8045399" y="2700962"/>
            <a:ext cx="154501" cy="1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EEEE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8045399" y="2997986"/>
            <a:ext cx="154501" cy="1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EEEE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2" name="Shape 408"/>
          <p:cNvSpPr/>
          <p:nvPr/>
        </p:nvSpPr>
        <p:spPr>
          <a:xfrm>
            <a:off x="3937953" y="2568712"/>
            <a:ext cx="1324827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</a:path>
            </a:pathLst>
          </a:custGeom>
          <a:ln w="38100">
            <a:solidFill>
              <a:srgbClr val="595959"/>
            </a:solidFill>
            <a:round/>
            <a:headEnd type="stealth"/>
            <a:tailEnd type="stealth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392"/>
          <p:cNvSpPr/>
          <p:nvPr/>
        </p:nvSpPr>
        <p:spPr>
          <a:xfrm>
            <a:off x="-13589" y="4487875"/>
            <a:ext cx="2734435" cy="384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 algn="ctr"/>
          </a:lstStyle>
          <a:p>
            <a:pPr lvl="0" algn="l">
              <a:defRPr sz="1800"/>
            </a:pPr>
            <a:r>
              <a:rPr lang="en-US" sz="1300" dirty="0" smtClean="0"/>
              <a:t>64 channel update in under 500 𝜇s</a:t>
            </a:r>
            <a:endParaRPr sz="1300" dirty="0"/>
          </a:p>
        </p:txBody>
      </p:sp>
      <p:sp>
        <p:nvSpPr>
          <p:cNvPr id="2" name="Rounded Rectangle 1"/>
          <p:cNvSpPr/>
          <p:nvPr/>
        </p:nvSpPr>
        <p:spPr>
          <a:xfrm>
            <a:off x="2720846" y="3972068"/>
            <a:ext cx="3813490" cy="340517"/>
          </a:xfrm>
          <a:prstGeom prst="roundRect">
            <a:avLst/>
          </a:prstGeom>
          <a:ln>
            <a:solidFill>
              <a:srgbClr val="A4C2F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64 channel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update in under 500 microseconds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3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7246212" y="2532934"/>
            <a:ext cx="1078499" cy="24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>
            <a:spLocks noGrp="1"/>
          </p:cNvSpPr>
          <p:nvPr>
            <p:ph type="title"/>
          </p:nvPr>
        </p:nvSpPr>
        <p:spPr>
          <a:xfrm>
            <a:off x="6899" y="-12176"/>
            <a:ext cx="8520602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Conclusion</a:t>
            </a:r>
            <a:r>
              <a:rPr lang="en-US" sz="2400" dirty="0" smtClean="0"/>
              <a:t>s</a:t>
            </a:r>
            <a:endParaRPr sz="2400" dirty="0"/>
          </a:p>
        </p:txBody>
      </p:sp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18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32" name="image30.png"/>
          <p:cNvPicPr/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 rot="5400000">
            <a:off x="7324373" y="2817236"/>
            <a:ext cx="922125" cy="2134101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Shape 433"/>
          <p:cNvSpPr>
            <a:spLocks noGrp="1"/>
          </p:cNvSpPr>
          <p:nvPr>
            <p:ph type="body" idx="1"/>
          </p:nvPr>
        </p:nvSpPr>
        <p:spPr>
          <a:xfrm>
            <a:off x="311699" y="695275"/>
            <a:ext cx="6776998" cy="39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Showed open source, low-cost current driver board tailored for multi-coil shimming (up to 5A DC)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Under $70 per channel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Demonstrated dynamic shimming ability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Stable currents under heavy gradient slewing (EPI) 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Low noise operation in magnet room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Limitation: Requires water cooling for high duty cycles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Boards and simulation codes available at </a:t>
            </a:r>
            <a:r>
              <a:rPr sz="2000" dirty="0">
                <a:solidFill>
                  <a:srgbClr val="4486A4"/>
                </a:solidFill>
                <a:hlinkClick r:id="rId3"/>
              </a:rPr>
              <a:t>rflab.martinos.org</a:t>
            </a:r>
          </a:p>
        </p:txBody>
      </p:sp>
      <p:sp>
        <p:nvSpPr>
          <p:cNvPr id="434" name="Shape 434"/>
          <p:cNvSpPr/>
          <p:nvPr/>
        </p:nvSpPr>
        <p:spPr>
          <a:xfrm>
            <a:off x="162251" y="3224204"/>
            <a:ext cx="8981749" cy="1549834"/>
          </a:xfrm>
          <a:prstGeom prst="rect">
            <a:avLst/>
          </a:prstGeom>
          <a:solidFill>
            <a:srgbClr val="FFFFFF">
              <a:alpha val="5845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435" name="image02.jpg"/>
          <p:cNvPicPr/>
          <p:nvPr/>
        </p:nvPicPr>
        <p:blipFill>
          <a:blip r:embed="rId4">
            <a:extLst/>
          </a:blip>
          <a:srcRect l="5364" t="11763" r="11189" b="37528"/>
          <a:stretch>
            <a:fillRect/>
          </a:stretch>
        </p:blipFill>
        <p:spPr>
          <a:xfrm>
            <a:off x="6537462" y="813239"/>
            <a:ext cx="2496001" cy="1137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19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440" name="Shape 440"/>
          <p:cNvSpPr>
            <a:spLocks noGrp="1"/>
          </p:cNvSpPr>
          <p:nvPr>
            <p:ph type="body" idx="1"/>
          </p:nvPr>
        </p:nvSpPr>
        <p:spPr>
          <a:xfrm>
            <a:off x="311699" y="695275"/>
            <a:ext cx="6768609" cy="39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Showed open source, low-cost current driver board tailored for multi-coil shimming (up to 5A DC)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Under $70 per channel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Demonstrated dynamic shimming ability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Stable currents under heavy gradient slewing (EPI) 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Low noise operation in magnet room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Limitation: Requires water cooling for high duty cycles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Boards and simulation codes available at </a:t>
            </a:r>
            <a:r>
              <a:rPr sz="2000" dirty="0">
                <a:solidFill>
                  <a:srgbClr val="4486A4"/>
                </a:solidFill>
                <a:hlinkClick r:id="rId3"/>
              </a:rPr>
              <a:t>rflab.martinos.org</a:t>
            </a:r>
          </a:p>
        </p:txBody>
      </p:sp>
      <p:pic>
        <p:nvPicPr>
          <p:cNvPr id="441" name="image02.jpg"/>
          <p:cNvPicPr/>
          <p:nvPr/>
        </p:nvPicPr>
        <p:blipFill>
          <a:blip r:embed="rId4">
            <a:extLst/>
          </a:blip>
          <a:srcRect l="5364" t="11763" r="11189" b="37528"/>
          <a:stretch>
            <a:fillRect/>
          </a:stretch>
        </p:blipFill>
        <p:spPr>
          <a:xfrm>
            <a:off x="6537462" y="813239"/>
            <a:ext cx="2496001" cy="1137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7246212" y="2532934"/>
            <a:ext cx="1078499" cy="24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14" y="0"/>
            <a:ext cx="9035568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1990675" y="2966349"/>
            <a:ext cx="4350300" cy="442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800" b="1"/>
            </a:lvl1pPr>
          </a:lstStyle>
          <a:p>
            <a:pPr lvl="0">
              <a:defRPr b="0"/>
            </a:pPr>
            <a:r>
              <a:rPr b="1"/>
              <a:t>Nick Arango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20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47" name="image3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7246212" y="2532934"/>
            <a:ext cx="1078499" cy="2496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0" name="Group 450"/>
          <p:cNvGrpSpPr/>
          <p:nvPr/>
        </p:nvGrpSpPr>
        <p:grpSpPr>
          <a:xfrm>
            <a:off x="311699" y="4129097"/>
            <a:ext cx="6160201" cy="610886"/>
            <a:chOff x="0" y="0"/>
            <a:chExt cx="6160199" cy="849899"/>
          </a:xfrm>
        </p:grpSpPr>
        <p:sp>
          <p:nvSpPr>
            <p:cNvPr id="448" name="Shape 448"/>
            <p:cNvSpPr/>
            <p:nvPr/>
          </p:nvSpPr>
          <p:spPr>
            <a:xfrm>
              <a:off x="0" y="0"/>
              <a:ext cx="6160200" cy="8499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1600"/>
                </a:spcBef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41488" y="70563"/>
              <a:ext cx="6077224" cy="708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spcBef>
                  <a:spcPts val="1600"/>
                </a:spcBef>
                <a:defRPr sz="1800">
                  <a:solidFill>
                    <a:srgbClr val="B45F06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dirty="0">
                  <a:solidFill>
                    <a:srgbClr val="B45F06"/>
                  </a:solidFill>
                </a:rPr>
                <a:t>More user-friendly Rev B board forthcoming. Application and feature suggestions welcome </a:t>
              </a:r>
            </a:p>
          </p:txBody>
        </p:sp>
      </p:grpSp>
      <p:sp>
        <p:nvSpPr>
          <p:cNvPr id="451" name="Shape 451"/>
          <p:cNvSpPr>
            <a:spLocks noGrp="1"/>
          </p:cNvSpPr>
          <p:nvPr>
            <p:ph type="body" idx="1"/>
          </p:nvPr>
        </p:nvSpPr>
        <p:spPr>
          <a:xfrm>
            <a:off x="311699" y="695275"/>
            <a:ext cx="6726664" cy="39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Showed open source, low-cost current driver board tailored for multi-coil shimming (up to 5A DC)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Under $70 per channel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Demonstrated dynamic shimming ability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Stable currents under heavy gradient slewing (EPI) 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Low noise operation in magnet room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Limitation: Requires water cooling for high duty cycles</a:t>
            </a:r>
          </a:p>
          <a:p>
            <a:pPr marL="140368" lvl="0" indent="-140368">
              <a:lnSpc>
                <a:spcPct val="120000"/>
              </a:lnSpc>
              <a:buSzPct val="100000"/>
              <a:buChar char="•"/>
              <a:defRPr sz="1800"/>
            </a:pPr>
            <a:r>
              <a:rPr sz="2000" dirty="0">
                <a:solidFill>
                  <a:srgbClr val="666666"/>
                </a:solidFill>
              </a:rPr>
              <a:t>Boards and simulation codes available at </a:t>
            </a:r>
            <a:r>
              <a:rPr sz="2000" dirty="0">
                <a:solidFill>
                  <a:srgbClr val="4486A4"/>
                </a:solidFill>
                <a:hlinkClick r:id="rId4"/>
              </a:rPr>
              <a:t>rflab.martinos.org</a:t>
            </a:r>
          </a:p>
        </p:txBody>
      </p:sp>
      <p:pic>
        <p:nvPicPr>
          <p:cNvPr id="452" name="image02.jpg"/>
          <p:cNvPicPr/>
          <p:nvPr/>
        </p:nvPicPr>
        <p:blipFill>
          <a:blip r:embed="rId5">
            <a:extLst/>
          </a:blip>
          <a:srcRect l="5365" t="11764" r="11189" b="37528"/>
          <a:stretch>
            <a:fillRect/>
          </a:stretch>
        </p:blipFill>
        <p:spPr>
          <a:xfrm>
            <a:off x="6537462" y="813239"/>
            <a:ext cx="2496001" cy="113761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/>
          </p:cNvSpPr>
          <p:nvPr>
            <p:ph type="title"/>
          </p:nvPr>
        </p:nvSpPr>
        <p:spPr>
          <a:xfrm>
            <a:off x="6899" y="-12176"/>
            <a:ext cx="8520602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lang="en-US" sz="2400" smtClean="0"/>
              <a:t> </a:t>
            </a:r>
            <a:r>
              <a:rPr sz="2400" smtClean="0"/>
              <a:t>Acknowledgements</a:t>
            </a:r>
            <a:endParaRPr sz="2400" dirty="0"/>
          </a:p>
        </p:txBody>
      </p:sp>
      <p:sp>
        <p:nvSpPr>
          <p:cNvPr id="457" name="Shape 457"/>
          <p:cNvSpPr>
            <a:spLocks noGrp="1"/>
          </p:cNvSpPr>
          <p:nvPr>
            <p:ph type="body" idx="1"/>
          </p:nvPr>
        </p:nvSpPr>
        <p:spPr>
          <a:xfrm>
            <a:off x="83100" y="1152475"/>
            <a:ext cx="9060900" cy="341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28600" lvl="0">
              <a:defRPr sz="1800"/>
            </a:pPr>
            <a:r>
              <a:rPr sz="1400"/>
              <a:t>Grant support: Skoltech</a:t>
            </a:r>
          </a:p>
          <a:p>
            <a:pPr lvl="0">
              <a:defRPr sz="1800"/>
            </a:pPr>
            <a:endParaRPr sz="600"/>
          </a:p>
          <a:p>
            <a:pPr marL="228600" lvl="0">
              <a:defRPr sz="1800"/>
            </a:pPr>
            <a:r>
              <a:rPr sz="1400"/>
              <a:t>Grant support: NIH R21 EB017338 and P41 EB015896</a:t>
            </a:r>
          </a:p>
        </p:txBody>
      </p:sp>
      <p:sp>
        <p:nvSpPr>
          <p:cNvPr id="458" name="Shape 458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21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59" name="image2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9599" y="1967759"/>
            <a:ext cx="803119" cy="943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image02.jpg"/>
          <p:cNvPicPr/>
          <p:nvPr/>
        </p:nvPicPr>
        <p:blipFill>
          <a:blip r:embed="rId4">
            <a:extLst/>
          </a:blip>
          <a:srcRect l="5365" t="11764" r="11189" b="37527"/>
          <a:stretch>
            <a:fillRect/>
          </a:stretch>
        </p:blipFill>
        <p:spPr>
          <a:xfrm>
            <a:off x="6226998" y="3613224"/>
            <a:ext cx="2754826" cy="1255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00.png"/>
          <p:cNvPicPr/>
          <p:nvPr/>
        </p:nvPicPr>
        <p:blipFill>
          <a:blip r:embed="rId5">
            <a:extLst/>
          </a:blip>
          <a:srcRect r="56287"/>
          <a:stretch>
            <a:fillRect/>
          </a:stretch>
        </p:blipFill>
        <p:spPr>
          <a:xfrm>
            <a:off x="311698" y="4017179"/>
            <a:ext cx="1396001" cy="851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0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30598" y="4119050"/>
            <a:ext cx="3595154" cy="67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28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68183" y="916479"/>
            <a:ext cx="1885951" cy="695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899" y="-12176"/>
            <a:ext cx="9194102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Original </a:t>
            </a:r>
            <a:r>
              <a:rPr sz="2400" dirty="0"/>
              <a:t>Motivation: Flexible local-</a:t>
            </a:r>
            <a:r>
              <a:rPr sz="2400" dirty="0" err="1"/>
              <a:t>multicoil</a:t>
            </a:r>
            <a:r>
              <a:rPr sz="2400" dirty="0"/>
              <a:t> B0 shim array driver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3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67" name="image0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1624" y="1276000"/>
            <a:ext cx="1357451" cy="80767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3488075" y="884824"/>
            <a:ext cx="1921801" cy="330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 i="1"/>
            </a:lvl1pPr>
          </a:lstStyle>
          <a:p>
            <a:pPr lvl="0">
              <a:defRPr sz="1800" i="0"/>
            </a:pPr>
            <a:r>
              <a:rPr sz="1100" i="1"/>
              <a:t>Agilent E3648A DC supply</a:t>
            </a:r>
          </a:p>
        </p:txBody>
      </p:sp>
      <p:pic>
        <p:nvPicPr>
          <p:cNvPr id="69" name="image0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99786" y="1199800"/>
            <a:ext cx="1841937" cy="90022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7326997" y="780249"/>
            <a:ext cx="1754401" cy="330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 i="1"/>
            </a:lvl1pPr>
          </a:lstStyle>
          <a:p>
            <a:pPr lvl="0">
              <a:defRPr sz="1800" i="0"/>
            </a:pPr>
            <a:r>
              <a:rPr sz="1100" i="1"/>
              <a:t>Yale modular driver array</a:t>
            </a:r>
          </a:p>
        </p:txBody>
      </p:sp>
      <p:pic>
        <p:nvPicPr>
          <p:cNvPr id="71" name="image0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5765100" y="1073274"/>
            <a:ext cx="900226" cy="1201099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5333674" y="704049"/>
            <a:ext cx="1842001" cy="48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100" i="1"/>
              <a:t>MGH First Gen. driver</a:t>
            </a:r>
          </a:p>
          <a:p>
            <a:pPr lvl="0" algn="ctr">
              <a:defRPr sz="1800"/>
            </a:pPr>
            <a:r>
              <a:rPr sz="1100" i="1"/>
              <a:t>(courtesy Thomas Witzel)</a:t>
            </a:r>
          </a:p>
        </p:txBody>
      </p:sp>
      <p:pic>
        <p:nvPicPr>
          <p:cNvPr id="73" name="image0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68824" y="2708349"/>
            <a:ext cx="1305722" cy="1742275"/>
          </a:xfrm>
          <a:prstGeom prst="rect">
            <a:avLst/>
          </a:prstGeom>
          <a:ln w="19050">
            <a:solidFill>
              <a:srgbClr val="595959"/>
            </a:solidFill>
            <a:round/>
          </a:ln>
        </p:spPr>
      </p:pic>
      <p:pic>
        <p:nvPicPr>
          <p:cNvPr id="74" name="image10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19799" y="2722474"/>
            <a:ext cx="1357502" cy="153426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9949" y="758600"/>
            <a:ext cx="3751802" cy="2921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sz="1400" b="1" dirty="0"/>
              <a:t>Cost of one-off shim drivers</a:t>
            </a:r>
          </a:p>
          <a:p>
            <a:pPr marL="160421" lvl="0" indent="-160421">
              <a:lnSpc>
                <a:spcPct val="120000"/>
              </a:lnSpc>
              <a:buSzPct val="100000"/>
              <a:buChar char="•"/>
              <a:defRPr sz="1800"/>
            </a:pP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Non-recoverable engineering time </a:t>
            </a:r>
          </a:p>
          <a:p>
            <a:pPr marL="160421" lvl="0" indent="-160421">
              <a:lnSpc>
                <a:spcPct val="120000"/>
              </a:lnSpc>
              <a:buSzPct val="100000"/>
              <a:buChar char="•"/>
              <a:defRPr sz="1800"/>
            </a:pP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Impedes reproducibility</a:t>
            </a:r>
          </a:p>
          <a:p>
            <a:pPr marL="160421" lvl="0" indent="-160421">
              <a:lnSpc>
                <a:spcPct val="120000"/>
              </a:lnSpc>
              <a:buSzPct val="100000"/>
              <a:buChar char="•"/>
              <a:defRPr sz="1800"/>
            </a:pP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Too costly for classroom use</a:t>
            </a:r>
          </a:p>
          <a:p>
            <a:pPr marL="160421" lvl="0" indent="-160421">
              <a:lnSpc>
                <a:spcPct val="120000"/>
              </a:lnSpc>
              <a:buSzPct val="100000"/>
              <a:buChar char="•"/>
              <a:defRPr sz="1800"/>
            </a:pPr>
            <a:r>
              <a:rPr sz="1600" i="1" dirty="0">
                <a:solidFill>
                  <a:srgbClr val="B45F06"/>
                </a:solidFill>
              </a:rPr>
              <a:t>Distracts researchers from MR physics and clinical applications</a:t>
            </a:r>
          </a:p>
        </p:txBody>
      </p:sp>
      <p:pic>
        <p:nvPicPr>
          <p:cNvPr id="76" name="image07.png"/>
          <p:cNvPicPr/>
          <p:nvPr/>
        </p:nvPicPr>
        <p:blipFill>
          <a:blip r:embed="rId7">
            <a:extLst/>
          </a:blip>
          <a:srcRect r="50869"/>
          <a:stretch>
            <a:fillRect/>
          </a:stretch>
        </p:blipFill>
        <p:spPr>
          <a:xfrm>
            <a:off x="3522674" y="2555949"/>
            <a:ext cx="1719000" cy="1771802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7276797" y="4535527"/>
            <a:ext cx="1719000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sz="1000" i="1">
                <a:solidFill>
                  <a:srgbClr val="666666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000" i="1">
                <a:solidFill>
                  <a:srgbClr val="666666"/>
                </a:solidFill>
              </a:rPr>
              <a:t>Juchem et al., JMR 2010</a:t>
            </a:r>
          </a:p>
        </p:txBody>
      </p:sp>
      <p:sp>
        <p:nvSpPr>
          <p:cNvPr id="78" name="Shape 78"/>
          <p:cNvSpPr/>
          <p:nvPr/>
        </p:nvSpPr>
        <p:spPr>
          <a:xfrm>
            <a:off x="3771594" y="4465677"/>
            <a:ext cx="1246802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 i="1">
                <a:solidFill>
                  <a:srgbClr val="666666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000" i="1">
                <a:solidFill>
                  <a:srgbClr val="666666"/>
                </a:solidFill>
              </a:rPr>
              <a:t>Truong et al., NeuroImage 2014</a:t>
            </a:r>
          </a:p>
        </p:txBody>
      </p:sp>
      <p:sp>
        <p:nvSpPr>
          <p:cNvPr id="79" name="Shape 79"/>
          <p:cNvSpPr/>
          <p:nvPr/>
        </p:nvSpPr>
        <p:spPr>
          <a:xfrm>
            <a:off x="5524200" y="4465677"/>
            <a:ext cx="13575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 i="1">
                <a:solidFill>
                  <a:srgbClr val="666666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000" i="1">
                <a:solidFill>
                  <a:srgbClr val="666666"/>
                </a:solidFill>
              </a:rPr>
              <a:t>Stockmann et al., MRM 2015</a:t>
            </a:r>
          </a:p>
        </p:txBody>
      </p:sp>
      <p:sp>
        <p:nvSpPr>
          <p:cNvPr id="80" name="Shape 80"/>
          <p:cNvSpPr/>
          <p:nvPr/>
        </p:nvSpPr>
        <p:spPr>
          <a:xfrm flipH="1">
            <a:off x="7133849" y="634899"/>
            <a:ext cx="1" cy="4251901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 flipH="1">
            <a:off x="5306836" y="634899"/>
            <a:ext cx="1" cy="4251901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646600" y="3085812"/>
            <a:ext cx="2014801" cy="583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>
              <a:defRPr sz="1800"/>
            </a:pPr>
            <a:r>
              <a:rPr sz="1400"/>
              <a:t>Diversity of multi-coil shim arrays:</a:t>
            </a:r>
          </a:p>
        </p:txBody>
      </p:sp>
      <p:sp>
        <p:nvSpPr>
          <p:cNvPr id="83" name="Shape 83"/>
          <p:cNvSpPr/>
          <p:nvPr/>
        </p:nvSpPr>
        <p:spPr>
          <a:xfrm>
            <a:off x="4308850" y="2175824"/>
            <a:ext cx="228301" cy="47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42"/>
                </a:moveTo>
                <a:lnTo>
                  <a:pt x="10800" y="0"/>
                </a:lnTo>
                <a:lnTo>
                  <a:pt x="21600" y="5242"/>
                </a:lnTo>
                <a:lnTo>
                  <a:pt x="16200" y="5242"/>
                </a:lnTo>
                <a:lnTo>
                  <a:pt x="16200" y="16358"/>
                </a:lnTo>
                <a:lnTo>
                  <a:pt x="21600" y="16358"/>
                </a:lnTo>
                <a:lnTo>
                  <a:pt x="10800" y="21600"/>
                </a:lnTo>
                <a:lnTo>
                  <a:pt x="0" y="16358"/>
                </a:lnTo>
                <a:lnTo>
                  <a:pt x="5400" y="16358"/>
                </a:lnTo>
                <a:lnTo>
                  <a:pt x="5400" y="5242"/>
                </a:lnTo>
                <a:close/>
              </a:path>
            </a:pathLst>
          </a:custGeom>
          <a:solidFill>
            <a:srgbClr val="3C78D8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4" name="Shape 84"/>
          <p:cNvSpPr/>
          <p:nvPr/>
        </p:nvSpPr>
        <p:spPr>
          <a:xfrm>
            <a:off x="6137650" y="2175824"/>
            <a:ext cx="228301" cy="47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42"/>
                </a:moveTo>
                <a:lnTo>
                  <a:pt x="10800" y="0"/>
                </a:lnTo>
                <a:lnTo>
                  <a:pt x="21600" y="5242"/>
                </a:lnTo>
                <a:lnTo>
                  <a:pt x="16200" y="5242"/>
                </a:lnTo>
                <a:lnTo>
                  <a:pt x="16200" y="16358"/>
                </a:lnTo>
                <a:lnTo>
                  <a:pt x="21600" y="16358"/>
                </a:lnTo>
                <a:lnTo>
                  <a:pt x="10800" y="21600"/>
                </a:lnTo>
                <a:lnTo>
                  <a:pt x="0" y="16358"/>
                </a:lnTo>
                <a:lnTo>
                  <a:pt x="5400" y="16358"/>
                </a:lnTo>
                <a:lnTo>
                  <a:pt x="5400" y="5242"/>
                </a:lnTo>
                <a:close/>
              </a:path>
            </a:pathLst>
          </a:custGeom>
          <a:solidFill>
            <a:srgbClr val="3C78D8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5" name="Shape 85"/>
          <p:cNvSpPr/>
          <p:nvPr/>
        </p:nvSpPr>
        <p:spPr>
          <a:xfrm>
            <a:off x="8042650" y="2175824"/>
            <a:ext cx="228301" cy="47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42"/>
                </a:moveTo>
                <a:lnTo>
                  <a:pt x="10800" y="0"/>
                </a:lnTo>
                <a:lnTo>
                  <a:pt x="21600" y="5242"/>
                </a:lnTo>
                <a:lnTo>
                  <a:pt x="16200" y="5242"/>
                </a:lnTo>
                <a:lnTo>
                  <a:pt x="16200" y="16358"/>
                </a:lnTo>
                <a:lnTo>
                  <a:pt x="21600" y="16358"/>
                </a:lnTo>
                <a:lnTo>
                  <a:pt x="10800" y="21600"/>
                </a:lnTo>
                <a:lnTo>
                  <a:pt x="0" y="16358"/>
                </a:lnTo>
                <a:lnTo>
                  <a:pt x="5400" y="16358"/>
                </a:lnTo>
                <a:lnTo>
                  <a:pt x="5400" y="5242"/>
                </a:lnTo>
                <a:close/>
              </a:path>
            </a:pathLst>
          </a:custGeom>
          <a:solidFill>
            <a:srgbClr val="3C78D8"/>
          </a:solidFill>
          <a:ln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6899" y="-12176"/>
            <a:ext cx="8520602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Low-cost </a:t>
            </a:r>
            <a:r>
              <a:rPr sz="2400" dirty="0"/>
              <a:t>and available hardware 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4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89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1037" y="803873"/>
            <a:ext cx="1896475" cy="1993677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235499" y="3096449"/>
            <a:ext cx="8673002" cy="1816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00050" lvl="0" indent="-285750">
              <a:lnSpc>
                <a:spcPct val="120000"/>
              </a:lnSpc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Low cost, commodity parts, under $70 per channel</a:t>
            </a:r>
          </a:p>
          <a:p>
            <a:pPr marL="400050" lvl="0" indent="-285750">
              <a:lnSpc>
                <a:spcPct val="120000"/>
              </a:lnSpc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One day assembly by technician or turnkey assembly from multiple vendors</a:t>
            </a:r>
          </a:p>
          <a:p>
            <a:pPr marL="400050" lvl="0" indent="-285750">
              <a:lnSpc>
                <a:spcPct val="120000"/>
              </a:lnSpc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Rapid rise time for dynamic shimming of single and multi-turn local shim coils</a:t>
            </a:r>
          </a:p>
          <a:p>
            <a:pPr marL="400050" lvl="0" indent="-285750">
              <a:lnSpc>
                <a:spcPct val="120000"/>
              </a:lnSpc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Low distortion driving resonating coils</a:t>
            </a:r>
          </a:p>
          <a:p>
            <a:pPr marL="400050" lvl="0" indent="-285750">
              <a:lnSpc>
                <a:spcPct val="120000"/>
              </a:lnSpc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Stable low RF noise for use in the magnet room</a:t>
            </a:r>
          </a:p>
        </p:txBody>
      </p:sp>
      <p:pic>
        <p:nvPicPr>
          <p:cNvPr id="91" name="image02.jpg"/>
          <p:cNvPicPr/>
          <p:nvPr/>
        </p:nvPicPr>
        <p:blipFill>
          <a:blip r:embed="rId4">
            <a:extLst/>
          </a:blip>
          <a:srcRect l="5033" t="13482" b="33894"/>
          <a:stretch>
            <a:fillRect/>
          </a:stretch>
        </p:blipFill>
        <p:spPr>
          <a:xfrm>
            <a:off x="171225" y="560524"/>
            <a:ext cx="5967947" cy="2480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900" y="-12175"/>
            <a:ext cx="90474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Methods: Linear, current feedback, lead-compensated push-pull 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ldNum" idx="4294967295"/>
          </p:nvPr>
        </p:nvSpPr>
        <p:spPr>
          <a:xfrm>
            <a:off x="-236992" y="48687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712" y="560526"/>
            <a:ext cx="6407174" cy="227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-3476"/>
          <a:stretch/>
        </p:blipFill>
        <p:spPr>
          <a:xfrm>
            <a:off x="1706158" y="2319166"/>
            <a:ext cx="3020292" cy="209287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1" name="Shape 141"/>
          <p:cNvSpPr/>
          <p:nvPr/>
        </p:nvSpPr>
        <p:spPr>
          <a:xfrm>
            <a:off x="1838391" y="2829801"/>
            <a:ext cx="102600" cy="171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819470" y="3646525"/>
            <a:ext cx="102600" cy="171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5400000">
            <a:off x="3189435" y="4173904"/>
            <a:ext cx="136800" cy="25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/>
          <p:nvPr/>
        </p:nvSpPr>
        <p:spPr>
          <a:xfrm rot="-5400000">
            <a:off x="1421603" y="2696496"/>
            <a:ext cx="815100" cy="2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Gain (dB)</a:t>
            </a:r>
          </a:p>
        </p:txBody>
      </p:sp>
      <p:sp>
        <p:nvSpPr>
          <p:cNvPr id="145" name="Shape 145"/>
          <p:cNvSpPr txBox="1"/>
          <p:nvPr/>
        </p:nvSpPr>
        <p:spPr>
          <a:xfrm rot="-5400000">
            <a:off x="1359051" y="3532886"/>
            <a:ext cx="940200" cy="2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Phase (deg)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2768912" y="4172550"/>
            <a:ext cx="1323000" cy="2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Frequency (kHz)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911881" y="2249052"/>
            <a:ext cx="2757300" cy="2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Lead Compensated Open Loop Bode Plot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2330599" y="4459789"/>
            <a:ext cx="1854600" cy="2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49.5 degree phase margin</a:t>
            </a:r>
          </a:p>
        </p:txBody>
      </p:sp>
      <p:sp>
        <p:nvSpPr>
          <p:cNvPr id="149" name="Shape 149"/>
          <p:cNvSpPr/>
          <p:nvPr/>
        </p:nvSpPr>
        <p:spPr>
          <a:xfrm>
            <a:off x="2142028" y="2533169"/>
            <a:ext cx="1230299" cy="1585199"/>
          </a:xfrm>
          <a:prstGeom prst="rect">
            <a:avLst/>
          </a:prstGeom>
          <a:solidFill>
            <a:srgbClr val="E3B200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2122379" y="2843539"/>
            <a:ext cx="1230299" cy="3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~20KHz bandwidth</a:t>
            </a:r>
          </a:p>
        </p:txBody>
      </p:sp>
      <p:sp>
        <p:nvSpPr>
          <p:cNvPr id="151" name="Shape 151"/>
          <p:cNvSpPr/>
          <p:nvPr/>
        </p:nvSpPr>
        <p:spPr>
          <a:xfrm>
            <a:off x="5410025" y="2182425"/>
            <a:ext cx="373200" cy="5493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5396699" y="992725"/>
            <a:ext cx="373200" cy="3936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 l="36289" t="35259" r="43655" b="3270"/>
          <a:stretch/>
        </p:blipFill>
        <p:spPr>
          <a:xfrm rot="10800000">
            <a:off x="102828" y="1764338"/>
            <a:ext cx="1322997" cy="304157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6">
            <a:alphaModFix/>
          </a:blip>
          <a:srcRect t="30932" b="16640"/>
          <a:stretch/>
        </p:blipFill>
        <p:spPr>
          <a:xfrm rot="10800000">
            <a:off x="102826" y="560527"/>
            <a:ext cx="1726974" cy="6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1513550" y="596000"/>
            <a:ext cx="192600" cy="384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6" name="Shape 156"/>
          <p:cNvCxnSpPr/>
          <p:nvPr/>
        </p:nvCxnSpPr>
        <p:spPr>
          <a:xfrm rot="10800000" flipH="1">
            <a:off x="1442975" y="964575"/>
            <a:ext cx="266700" cy="7764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57" name="Shape 157"/>
          <p:cNvSpPr txBox="1"/>
          <p:nvPr/>
        </p:nvSpPr>
        <p:spPr>
          <a:xfrm>
            <a:off x="27975" y="1714050"/>
            <a:ext cx="701400" cy="52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lt1"/>
                </a:solidFill>
              </a:rPr>
              <a:t>Single channel</a:t>
            </a:r>
          </a:p>
        </p:txBody>
      </p:sp>
      <p:cxnSp>
        <p:nvCxnSpPr>
          <p:cNvPr id="158" name="Shape 158"/>
          <p:cNvCxnSpPr/>
          <p:nvPr/>
        </p:nvCxnSpPr>
        <p:spPr>
          <a:xfrm rot="10800000" flipH="1">
            <a:off x="109800" y="972375"/>
            <a:ext cx="1403700" cy="7686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59" name="Shape 159"/>
          <p:cNvSpPr/>
          <p:nvPr/>
        </p:nvSpPr>
        <p:spPr>
          <a:xfrm>
            <a:off x="367500" y="3735925"/>
            <a:ext cx="373200" cy="2322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19374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14.jpg"/>
          <p:cNvPicPr/>
          <p:nvPr/>
        </p:nvPicPr>
        <p:blipFill rotWithShape="1">
          <a:blip r:embed="rId2">
            <a:extLst/>
          </a:blip>
          <a:srcRect l="50694" t="26430" r="21073" b="32569"/>
          <a:stretch/>
        </p:blipFill>
        <p:spPr>
          <a:xfrm>
            <a:off x="6845786" y="1685556"/>
            <a:ext cx="1602600" cy="1745542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6899" y="-12176"/>
            <a:ext cx="8996102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Results</a:t>
            </a:r>
            <a:r>
              <a:rPr sz="2400" dirty="0"/>
              <a:t>: High performance in diverse applications  </a:t>
            </a:r>
          </a:p>
        </p:txBody>
      </p:sp>
      <p:pic>
        <p:nvPicPr>
          <p:cNvPr id="96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199" y="1666101"/>
            <a:ext cx="1602599" cy="1811299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pic>
        <p:nvPicPr>
          <p:cNvPr id="97" name="image1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1704" y="1666089"/>
            <a:ext cx="1468202" cy="1650011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pic>
        <p:nvPicPr>
          <p:cNvPr id="98" name="image0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69787" y="1666101"/>
            <a:ext cx="1357451" cy="1811300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6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391499" y="705027"/>
            <a:ext cx="2187301" cy="64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500" b="1" dirty="0"/>
              <a:t>Driving </a:t>
            </a:r>
            <a:r>
              <a:rPr sz="1500" b="1" dirty="0">
                <a:solidFill>
                  <a:srgbClr val="FF9900"/>
                </a:solidFill>
              </a:rPr>
              <a:t>10uH </a:t>
            </a:r>
            <a:r>
              <a:rPr sz="1500" b="1" dirty="0"/>
              <a:t>load</a:t>
            </a:r>
          </a:p>
          <a:p>
            <a:pPr lvl="0" algn="ctr">
              <a:defRPr sz="1800"/>
            </a:pPr>
            <a:r>
              <a:rPr sz="1500" i="1" dirty="0"/>
              <a:t>20𝜇s </a:t>
            </a:r>
            <a:r>
              <a:rPr lang="en-US" sz="1500" i="1" dirty="0" smtClean="0"/>
              <a:t>rise</a:t>
            </a:r>
            <a:r>
              <a:rPr sz="1500" i="1" dirty="0" smtClean="0"/>
              <a:t> </a:t>
            </a:r>
            <a:r>
              <a:rPr sz="1500" i="1" dirty="0"/>
              <a:t>time</a:t>
            </a:r>
          </a:p>
        </p:txBody>
      </p:sp>
      <p:sp>
        <p:nvSpPr>
          <p:cNvPr id="102" name="Shape 102"/>
          <p:cNvSpPr/>
          <p:nvPr/>
        </p:nvSpPr>
        <p:spPr>
          <a:xfrm>
            <a:off x="369075" y="1338302"/>
            <a:ext cx="2083200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 i="1">
                <a:solidFill>
                  <a:srgbClr val="666666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000" i="1">
                <a:solidFill>
                  <a:srgbClr val="666666"/>
                </a:solidFill>
              </a:rPr>
              <a:t>Stockmann et al., MRM 2015</a:t>
            </a:r>
          </a:p>
        </p:txBody>
      </p:sp>
      <p:sp>
        <p:nvSpPr>
          <p:cNvPr id="103" name="Shape 103"/>
          <p:cNvSpPr/>
          <p:nvPr/>
        </p:nvSpPr>
        <p:spPr>
          <a:xfrm>
            <a:off x="4059325" y="1338302"/>
            <a:ext cx="17784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 i="1">
                <a:solidFill>
                  <a:srgbClr val="666666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000" i="1">
                <a:solidFill>
                  <a:srgbClr val="666666"/>
                </a:solidFill>
              </a:rPr>
              <a:t>Juchem et al., JMR 2010</a:t>
            </a:r>
          </a:p>
        </p:txBody>
      </p:sp>
      <p:sp>
        <p:nvSpPr>
          <p:cNvPr id="104" name="Shape 104"/>
          <p:cNvSpPr/>
          <p:nvPr/>
        </p:nvSpPr>
        <p:spPr>
          <a:xfrm>
            <a:off x="3854875" y="705027"/>
            <a:ext cx="2187301" cy="64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500" b="1" dirty="0"/>
              <a:t>Driving </a:t>
            </a:r>
            <a:r>
              <a:rPr sz="1500" b="1" dirty="0">
                <a:solidFill>
                  <a:srgbClr val="FF9900"/>
                </a:solidFill>
              </a:rPr>
              <a:t>690uH </a:t>
            </a:r>
            <a:r>
              <a:rPr sz="1500" b="1" dirty="0"/>
              <a:t>load</a:t>
            </a:r>
          </a:p>
          <a:p>
            <a:pPr lvl="0" algn="ctr">
              <a:defRPr sz="1800"/>
            </a:pPr>
            <a:r>
              <a:rPr sz="1500" i="1" dirty="0" smtClean="0"/>
              <a:t>2</a:t>
            </a:r>
            <a:r>
              <a:rPr lang="en-US" sz="1500" i="1" dirty="0" smtClean="0"/>
              <a:t>0</a:t>
            </a:r>
            <a:r>
              <a:rPr sz="1500" i="1" dirty="0" smtClean="0"/>
              <a:t>0</a:t>
            </a:r>
            <a:r>
              <a:rPr sz="1500" i="1" dirty="0"/>
              <a:t>𝜇s </a:t>
            </a:r>
            <a:r>
              <a:rPr lang="en-US" sz="1500" i="1" dirty="0" smtClean="0"/>
              <a:t>rise</a:t>
            </a:r>
            <a:r>
              <a:rPr sz="1500" i="1" dirty="0" smtClean="0"/>
              <a:t> </a:t>
            </a:r>
            <a:r>
              <a:rPr sz="1500" i="1" dirty="0"/>
              <a:t>time</a:t>
            </a:r>
          </a:p>
        </p:txBody>
      </p:sp>
      <p:sp>
        <p:nvSpPr>
          <p:cNvPr id="105" name="Shape 105"/>
          <p:cNvSpPr/>
          <p:nvPr/>
        </p:nvSpPr>
        <p:spPr>
          <a:xfrm>
            <a:off x="6186675" y="705024"/>
            <a:ext cx="2920801" cy="60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500" b="1"/>
              <a:t>Driving </a:t>
            </a:r>
            <a:r>
              <a:rPr sz="1500" b="1">
                <a:solidFill>
                  <a:srgbClr val="FF9900"/>
                </a:solidFill>
              </a:rPr>
              <a:t>25KHz </a:t>
            </a:r>
            <a:r>
              <a:rPr sz="1500" b="1"/>
              <a:t>resonant load</a:t>
            </a:r>
          </a:p>
          <a:p>
            <a:pPr lvl="0" algn="ctr">
              <a:defRPr sz="1800"/>
            </a:pPr>
            <a:r>
              <a:rPr sz="1500" i="1"/>
              <a:t>50A peak to peak</a:t>
            </a:r>
          </a:p>
        </p:txBody>
      </p:sp>
      <p:sp>
        <p:nvSpPr>
          <p:cNvPr id="106" name="Shape 106"/>
          <p:cNvSpPr/>
          <p:nvPr/>
        </p:nvSpPr>
        <p:spPr>
          <a:xfrm>
            <a:off x="2366599" y="1338302"/>
            <a:ext cx="17784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 i="1">
                <a:solidFill>
                  <a:srgbClr val="666666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000" i="1">
                <a:solidFill>
                  <a:srgbClr val="666666"/>
                </a:solidFill>
              </a:rPr>
              <a:t>Cooley et al., ISMRM 2014 </a:t>
            </a:r>
          </a:p>
        </p:txBody>
      </p:sp>
      <p:sp>
        <p:nvSpPr>
          <p:cNvPr id="107" name="Shape 107"/>
          <p:cNvSpPr/>
          <p:nvPr/>
        </p:nvSpPr>
        <p:spPr>
          <a:xfrm>
            <a:off x="2607386" y="705024"/>
            <a:ext cx="1218901" cy="60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500" b="1"/>
              <a:t> </a:t>
            </a:r>
            <a:r>
              <a:rPr sz="1500" b="1">
                <a:solidFill>
                  <a:srgbClr val="FF9900"/>
                </a:solidFill>
              </a:rPr>
              <a:t>50uH </a:t>
            </a:r>
            <a:r>
              <a:rPr sz="1500" b="1"/>
              <a:t>load</a:t>
            </a:r>
          </a:p>
        </p:txBody>
      </p:sp>
      <p:sp>
        <p:nvSpPr>
          <p:cNvPr id="108" name="Shape 108"/>
          <p:cNvSpPr/>
          <p:nvPr/>
        </p:nvSpPr>
        <p:spPr>
          <a:xfrm>
            <a:off x="2322288" y="728159"/>
            <a:ext cx="6609899" cy="3304801"/>
          </a:xfrm>
          <a:prstGeom prst="rect">
            <a:avLst/>
          </a:prstGeom>
          <a:solidFill>
            <a:srgbClr val="FFFFFF">
              <a:alpha val="5845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24" name="image1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9224" y="2929273"/>
            <a:ext cx="2711838" cy="1879126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grpSp>
        <p:nvGrpSpPr>
          <p:cNvPr id="116" name="Group 116"/>
          <p:cNvGrpSpPr/>
          <p:nvPr/>
        </p:nvGrpSpPr>
        <p:grpSpPr>
          <a:xfrm>
            <a:off x="1520012" y="3456853"/>
            <a:ext cx="1675792" cy="1186602"/>
            <a:chOff x="0" y="0"/>
            <a:chExt cx="1675790" cy="1186601"/>
          </a:xfrm>
        </p:grpSpPr>
        <p:sp>
          <p:nvSpPr>
            <p:cNvPr id="110" name="Shape 110"/>
            <p:cNvSpPr/>
            <p:nvPr/>
          </p:nvSpPr>
          <p:spPr>
            <a:xfrm>
              <a:off x="0" y="946227"/>
              <a:ext cx="601491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601490" y="728506"/>
              <a:ext cx="1074301" cy="4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000"/>
              </a:lvl1pPr>
            </a:lstStyle>
            <a:p>
              <a:pPr lvl="0">
                <a:defRPr sz="1800"/>
              </a:pPr>
              <a:r>
                <a:rPr sz="1000"/>
                <a:t>Measured response</a:t>
              </a:r>
            </a:p>
          </p:txBody>
        </p:sp>
        <p:sp>
          <p:nvSpPr>
            <p:cNvPr id="112" name="Shape 112"/>
            <p:cNvSpPr/>
            <p:nvPr/>
          </p:nvSpPr>
          <p:spPr>
            <a:xfrm flipV="1">
              <a:off x="0" y="537783"/>
              <a:ext cx="601491" cy="1"/>
            </a:xfrm>
            <a:prstGeom prst="line">
              <a:avLst/>
            </a:prstGeom>
            <a:noFill/>
            <a:ln w="28575" cap="flat">
              <a:solidFill>
                <a:srgbClr val="1C458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601490" y="304800"/>
              <a:ext cx="1074301" cy="4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000"/>
              </a:lvl1pPr>
            </a:lstStyle>
            <a:p>
              <a:pPr lvl="0">
                <a:defRPr sz="1800"/>
              </a:pPr>
              <a:r>
                <a:rPr sz="1000"/>
                <a:t>Calculated response</a:t>
              </a:r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184597"/>
              <a:ext cx="601491" cy="1"/>
            </a:xfrm>
            <a:prstGeom prst="line">
              <a:avLst/>
            </a:prstGeom>
            <a:noFill/>
            <a:ln w="28575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601490" y="0"/>
              <a:ext cx="1074301" cy="318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000"/>
              </a:lvl1pPr>
            </a:lstStyle>
            <a:p>
              <a:pPr lvl="0">
                <a:defRPr sz="1800"/>
              </a:pPr>
              <a:r>
                <a:rPr sz="1000"/>
                <a:t>Input step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14.jpg"/>
          <p:cNvPicPr/>
          <p:nvPr/>
        </p:nvPicPr>
        <p:blipFill rotWithShape="1">
          <a:blip r:embed="rId2">
            <a:extLst/>
          </a:blip>
          <a:srcRect l="50694" t="26430" r="21073" b="32569"/>
          <a:stretch/>
        </p:blipFill>
        <p:spPr>
          <a:xfrm>
            <a:off x="6845786" y="1685556"/>
            <a:ext cx="1602600" cy="1745542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pic>
        <p:nvPicPr>
          <p:cNvPr id="119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199" y="1666101"/>
            <a:ext cx="1602599" cy="1811299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pic>
        <p:nvPicPr>
          <p:cNvPr id="120" name="image1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1704" y="1666089"/>
            <a:ext cx="1468202" cy="1650011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pic>
        <p:nvPicPr>
          <p:cNvPr id="121" name="image0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69787" y="1666101"/>
            <a:ext cx="1357451" cy="1811300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6899" y="-12176"/>
            <a:ext cx="8996102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Results</a:t>
            </a:r>
            <a:r>
              <a:rPr sz="2400" dirty="0"/>
              <a:t>: High performance in diverse applications  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7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391499" y="705027"/>
            <a:ext cx="2187301" cy="64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500" b="1" dirty="0"/>
              <a:t>Driving </a:t>
            </a:r>
            <a:r>
              <a:rPr sz="1500" b="1" dirty="0">
                <a:solidFill>
                  <a:srgbClr val="FF9900"/>
                </a:solidFill>
              </a:rPr>
              <a:t>10uH </a:t>
            </a:r>
            <a:r>
              <a:rPr sz="1500" b="1" dirty="0"/>
              <a:t>load</a:t>
            </a:r>
          </a:p>
          <a:p>
            <a:pPr lvl="0" algn="ctr">
              <a:defRPr sz="1800"/>
            </a:pPr>
            <a:r>
              <a:rPr sz="1500" i="1" dirty="0"/>
              <a:t>20𝜇s </a:t>
            </a:r>
            <a:r>
              <a:rPr lang="en-US" sz="1500" i="1" dirty="0" smtClean="0"/>
              <a:t>rise</a:t>
            </a:r>
            <a:r>
              <a:rPr sz="1500" i="1" dirty="0" smtClean="0"/>
              <a:t> </a:t>
            </a:r>
            <a:r>
              <a:rPr sz="1500" i="1" dirty="0"/>
              <a:t>time</a:t>
            </a:r>
          </a:p>
        </p:txBody>
      </p:sp>
      <p:sp>
        <p:nvSpPr>
          <p:cNvPr id="125" name="Shape 125"/>
          <p:cNvSpPr/>
          <p:nvPr/>
        </p:nvSpPr>
        <p:spPr>
          <a:xfrm>
            <a:off x="369075" y="1338302"/>
            <a:ext cx="2083200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 i="1">
                <a:solidFill>
                  <a:srgbClr val="666666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000" i="1">
                <a:solidFill>
                  <a:srgbClr val="666666"/>
                </a:solidFill>
              </a:rPr>
              <a:t>Stockmann et al., MRM 2015</a:t>
            </a:r>
          </a:p>
        </p:txBody>
      </p:sp>
      <p:sp>
        <p:nvSpPr>
          <p:cNvPr id="126" name="Shape 126"/>
          <p:cNvSpPr/>
          <p:nvPr/>
        </p:nvSpPr>
        <p:spPr>
          <a:xfrm>
            <a:off x="4059325" y="1338302"/>
            <a:ext cx="17784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 i="1">
                <a:solidFill>
                  <a:srgbClr val="666666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000" i="1">
                <a:solidFill>
                  <a:srgbClr val="666666"/>
                </a:solidFill>
              </a:rPr>
              <a:t>Juchem et al., JMR 2010</a:t>
            </a:r>
          </a:p>
        </p:txBody>
      </p:sp>
      <p:sp>
        <p:nvSpPr>
          <p:cNvPr id="127" name="Shape 127"/>
          <p:cNvSpPr/>
          <p:nvPr/>
        </p:nvSpPr>
        <p:spPr>
          <a:xfrm>
            <a:off x="3854875" y="705027"/>
            <a:ext cx="2187301" cy="64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500" b="1" dirty="0"/>
              <a:t>Driving </a:t>
            </a:r>
            <a:r>
              <a:rPr sz="1500" b="1" dirty="0">
                <a:solidFill>
                  <a:srgbClr val="FF9900"/>
                </a:solidFill>
              </a:rPr>
              <a:t>690uH </a:t>
            </a:r>
            <a:r>
              <a:rPr sz="1500" b="1" dirty="0"/>
              <a:t>load</a:t>
            </a:r>
          </a:p>
          <a:p>
            <a:pPr lvl="0" algn="ctr">
              <a:defRPr sz="1800"/>
            </a:pPr>
            <a:r>
              <a:rPr sz="1500" i="1" dirty="0" smtClean="0"/>
              <a:t>2</a:t>
            </a:r>
            <a:r>
              <a:rPr lang="en-US" sz="1500" i="1" dirty="0" smtClean="0"/>
              <a:t>0</a:t>
            </a:r>
            <a:r>
              <a:rPr sz="1500" i="1" dirty="0" smtClean="0"/>
              <a:t>0</a:t>
            </a:r>
            <a:r>
              <a:rPr sz="1500" i="1" dirty="0"/>
              <a:t>𝜇s </a:t>
            </a:r>
            <a:r>
              <a:rPr lang="en-US" sz="1500" i="1" dirty="0" smtClean="0"/>
              <a:t>rise</a:t>
            </a:r>
            <a:r>
              <a:rPr sz="1500" i="1" dirty="0" smtClean="0"/>
              <a:t> </a:t>
            </a:r>
            <a:r>
              <a:rPr sz="1500" i="1" dirty="0"/>
              <a:t>time</a:t>
            </a:r>
          </a:p>
        </p:txBody>
      </p:sp>
      <p:sp>
        <p:nvSpPr>
          <p:cNvPr id="128" name="Shape 128"/>
          <p:cNvSpPr/>
          <p:nvPr/>
        </p:nvSpPr>
        <p:spPr>
          <a:xfrm>
            <a:off x="6186675" y="705024"/>
            <a:ext cx="2920801" cy="60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500" b="1"/>
              <a:t>Driving </a:t>
            </a:r>
            <a:r>
              <a:rPr sz="1500" b="1">
                <a:solidFill>
                  <a:srgbClr val="FF9900"/>
                </a:solidFill>
              </a:rPr>
              <a:t>25KHz </a:t>
            </a:r>
            <a:r>
              <a:rPr sz="1500" b="1"/>
              <a:t>resonant load</a:t>
            </a:r>
          </a:p>
          <a:p>
            <a:pPr lvl="0" algn="ctr">
              <a:defRPr sz="1800"/>
            </a:pPr>
            <a:r>
              <a:rPr sz="1500" i="1"/>
              <a:t>50A peak to peak</a:t>
            </a:r>
          </a:p>
        </p:txBody>
      </p:sp>
      <p:sp>
        <p:nvSpPr>
          <p:cNvPr id="129" name="Shape 129"/>
          <p:cNvSpPr/>
          <p:nvPr/>
        </p:nvSpPr>
        <p:spPr>
          <a:xfrm>
            <a:off x="2366599" y="1338302"/>
            <a:ext cx="17784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 i="1">
                <a:solidFill>
                  <a:srgbClr val="666666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000" i="1">
                <a:solidFill>
                  <a:srgbClr val="666666"/>
                </a:solidFill>
              </a:rPr>
              <a:t>Cooley et al., ISMRM 2014 </a:t>
            </a:r>
          </a:p>
        </p:txBody>
      </p:sp>
      <p:sp>
        <p:nvSpPr>
          <p:cNvPr id="130" name="Shape 130"/>
          <p:cNvSpPr/>
          <p:nvPr/>
        </p:nvSpPr>
        <p:spPr>
          <a:xfrm>
            <a:off x="2607386" y="705024"/>
            <a:ext cx="1218901" cy="60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500" b="1"/>
              <a:t> </a:t>
            </a:r>
            <a:r>
              <a:rPr sz="1500" b="1">
                <a:solidFill>
                  <a:srgbClr val="FF9900"/>
                </a:solidFill>
              </a:rPr>
              <a:t>50uH </a:t>
            </a:r>
            <a:r>
              <a:rPr sz="1500" b="1"/>
              <a:t>load</a:t>
            </a:r>
          </a:p>
        </p:txBody>
      </p:sp>
      <p:sp>
        <p:nvSpPr>
          <p:cNvPr id="131" name="Shape 131"/>
          <p:cNvSpPr/>
          <p:nvPr/>
        </p:nvSpPr>
        <p:spPr>
          <a:xfrm>
            <a:off x="6117607" y="685900"/>
            <a:ext cx="2920801" cy="3304801"/>
          </a:xfrm>
          <a:prstGeom prst="rect">
            <a:avLst/>
          </a:prstGeom>
          <a:solidFill>
            <a:srgbClr val="FFFFFF">
              <a:alpha val="5845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25" name="image1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9224" y="2929273"/>
            <a:ext cx="2711838" cy="1879126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pic>
        <p:nvPicPr>
          <p:cNvPr id="26" name="image18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88424" y="2929282"/>
            <a:ext cx="2711825" cy="1879116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grpSp>
        <p:nvGrpSpPr>
          <p:cNvPr id="28" name="Group 164"/>
          <p:cNvGrpSpPr/>
          <p:nvPr/>
        </p:nvGrpSpPr>
        <p:grpSpPr>
          <a:xfrm>
            <a:off x="1520012" y="3456853"/>
            <a:ext cx="1675792" cy="1186602"/>
            <a:chOff x="0" y="0"/>
            <a:chExt cx="1675790" cy="1186601"/>
          </a:xfrm>
        </p:grpSpPr>
        <p:sp>
          <p:nvSpPr>
            <p:cNvPr id="29" name="Shape 158"/>
            <p:cNvSpPr/>
            <p:nvPr/>
          </p:nvSpPr>
          <p:spPr>
            <a:xfrm>
              <a:off x="0" y="946227"/>
              <a:ext cx="601491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0" name="Shape 159"/>
            <p:cNvSpPr/>
            <p:nvPr/>
          </p:nvSpPr>
          <p:spPr>
            <a:xfrm>
              <a:off x="601490" y="728506"/>
              <a:ext cx="1074301" cy="4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000"/>
              </a:lvl1pPr>
            </a:lstStyle>
            <a:p>
              <a:pPr lvl="0">
                <a:defRPr sz="1800"/>
              </a:pPr>
              <a:r>
                <a:rPr sz="1000"/>
                <a:t>Measured response</a:t>
              </a:r>
            </a:p>
          </p:txBody>
        </p:sp>
        <p:sp>
          <p:nvSpPr>
            <p:cNvPr id="31" name="Shape 160"/>
            <p:cNvSpPr/>
            <p:nvPr/>
          </p:nvSpPr>
          <p:spPr>
            <a:xfrm flipV="1">
              <a:off x="0" y="537783"/>
              <a:ext cx="601491" cy="1"/>
            </a:xfrm>
            <a:prstGeom prst="line">
              <a:avLst/>
            </a:prstGeom>
            <a:noFill/>
            <a:ln w="28575" cap="flat">
              <a:solidFill>
                <a:srgbClr val="1C458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" name="Shape 161"/>
            <p:cNvSpPr/>
            <p:nvPr/>
          </p:nvSpPr>
          <p:spPr>
            <a:xfrm>
              <a:off x="601490" y="304800"/>
              <a:ext cx="1074301" cy="4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000"/>
              </a:lvl1pPr>
            </a:lstStyle>
            <a:p>
              <a:pPr lvl="0">
                <a:defRPr sz="1800"/>
              </a:pPr>
              <a:r>
                <a:rPr sz="1000"/>
                <a:t>Calculated response</a:t>
              </a:r>
            </a:p>
          </p:txBody>
        </p:sp>
        <p:sp>
          <p:nvSpPr>
            <p:cNvPr id="33" name="Shape 162"/>
            <p:cNvSpPr/>
            <p:nvPr/>
          </p:nvSpPr>
          <p:spPr>
            <a:xfrm>
              <a:off x="0" y="184597"/>
              <a:ext cx="601491" cy="1"/>
            </a:xfrm>
            <a:prstGeom prst="line">
              <a:avLst/>
            </a:prstGeom>
            <a:noFill/>
            <a:ln w="28575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4" name="Shape 163"/>
            <p:cNvSpPr/>
            <p:nvPr/>
          </p:nvSpPr>
          <p:spPr>
            <a:xfrm>
              <a:off x="601490" y="0"/>
              <a:ext cx="1074301" cy="318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000"/>
              </a:lvl1pPr>
            </a:lstStyle>
            <a:p>
              <a:pPr lvl="0">
                <a:defRPr sz="1800"/>
              </a:pPr>
              <a:r>
                <a:rPr sz="1000"/>
                <a:t>Input step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14.jpg"/>
          <p:cNvPicPr/>
          <p:nvPr/>
        </p:nvPicPr>
        <p:blipFill rotWithShape="1">
          <a:blip r:embed="rId2">
            <a:extLst/>
          </a:blip>
          <a:srcRect l="50694" t="26430" r="21073" b="32569"/>
          <a:stretch/>
        </p:blipFill>
        <p:spPr>
          <a:xfrm>
            <a:off x="6845786" y="1685556"/>
            <a:ext cx="1602600" cy="1745542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pic>
        <p:nvPicPr>
          <p:cNvPr id="143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199" y="1666101"/>
            <a:ext cx="1602599" cy="1811299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pic>
        <p:nvPicPr>
          <p:cNvPr id="144" name="image1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1704" y="1666089"/>
            <a:ext cx="1468202" cy="1650011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pic>
        <p:nvPicPr>
          <p:cNvPr id="145" name="image0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69787" y="1666101"/>
            <a:ext cx="1357451" cy="1811300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pic>
        <p:nvPicPr>
          <p:cNvPr id="146" name="image1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9224" y="2929273"/>
            <a:ext cx="2711838" cy="1879126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pic>
        <p:nvPicPr>
          <p:cNvPr id="147" name="image18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88424" y="2929282"/>
            <a:ext cx="2711825" cy="1879116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6899" y="-12176"/>
            <a:ext cx="8996102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Results</a:t>
            </a:r>
            <a:r>
              <a:rPr sz="2400" dirty="0"/>
              <a:t>: High performance in diverse applications  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8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391499" y="705027"/>
            <a:ext cx="2187301" cy="64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500" b="1" dirty="0"/>
              <a:t>Driving </a:t>
            </a:r>
            <a:r>
              <a:rPr sz="1500" b="1" dirty="0">
                <a:solidFill>
                  <a:srgbClr val="FF9900"/>
                </a:solidFill>
              </a:rPr>
              <a:t>10uH </a:t>
            </a:r>
            <a:r>
              <a:rPr sz="1500" b="1" dirty="0"/>
              <a:t>load</a:t>
            </a:r>
          </a:p>
          <a:p>
            <a:pPr lvl="0" algn="ctr">
              <a:defRPr sz="1800"/>
            </a:pPr>
            <a:r>
              <a:rPr sz="1500" i="1" dirty="0"/>
              <a:t>20𝜇s </a:t>
            </a:r>
            <a:r>
              <a:rPr lang="en-US" sz="1500" i="1" dirty="0" smtClean="0"/>
              <a:t>rise</a:t>
            </a:r>
            <a:r>
              <a:rPr sz="1500" i="1" dirty="0" smtClean="0"/>
              <a:t> </a:t>
            </a:r>
            <a:r>
              <a:rPr sz="1500" i="1" dirty="0"/>
              <a:t>time</a:t>
            </a:r>
          </a:p>
        </p:txBody>
      </p:sp>
      <p:pic>
        <p:nvPicPr>
          <p:cNvPr id="151" name="image1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91174" y="2929264"/>
            <a:ext cx="2711825" cy="1879134"/>
          </a:xfrm>
          <a:prstGeom prst="rect">
            <a:avLst/>
          </a:prstGeom>
          <a:ln w="28575">
            <a:solidFill>
              <a:schemeClr val="tx1"/>
            </a:solidFill>
            <a:round/>
          </a:ln>
        </p:spPr>
      </p:pic>
      <p:sp>
        <p:nvSpPr>
          <p:cNvPr id="152" name="Shape 152"/>
          <p:cNvSpPr/>
          <p:nvPr/>
        </p:nvSpPr>
        <p:spPr>
          <a:xfrm>
            <a:off x="369075" y="1338302"/>
            <a:ext cx="2083200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 i="1">
                <a:solidFill>
                  <a:srgbClr val="666666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000" i="1">
                <a:solidFill>
                  <a:srgbClr val="666666"/>
                </a:solidFill>
              </a:rPr>
              <a:t>Stockmann et al., MRM 2015</a:t>
            </a:r>
          </a:p>
        </p:txBody>
      </p:sp>
      <p:sp>
        <p:nvSpPr>
          <p:cNvPr id="153" name="Shape 153"/>
          <p:cNvSpPr/>
          <p:nvPr/>
        </p:nvSpPr>
        <p:spPr>
          <a:xfrm>
            <a:off x="4059325" y="1338302"/>
            <a:ext cx="17784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 i="1">
                <a:solidFill>
                  <a:srgbClr val="666666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000" i="1">
                <a:solidFill>
                  <a:srgbClr val="666666"/>
                </a:solidFill>
              </a:rPr>
              <a:t>Juchem et al., JMR 2010</a:t>
            </a:r>
          </a:p>
        </p:txBody>
      </p:sp>
      <p:sp>
        <p:nvSpPr>
          <p:cNvPr id="155" name="Shape 155"/>
          <p:cNvSpPr/>
          <p:nvPr/>
        </p:nvSpPr>
        <p:spPr>
          <a:xfrm>
            <a:off x="6186675" y="705024"/>
            <a:ext cx="2920801" cy="60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500" b="1"/>
              <a:t>Driving </a:t>
            </a:r>
            <a:r>
              <a:rPr sz="1500" b="1">
                <a:solidFill>
                  <a:srgbClr val="FF9900"/>
                </a:solidFill>
              </a:rPr>
              <a:t>25KHz </a:t>
            </a:r>
            <a:r>
              <a:rPr sz="1500" b="1"/>
              <a:t>resonant load</a:t>
            </a:r>
          </a:p>
          <a:p>
            <a:pPr lvl="0" algn="ctr">
              <a:defRPr sz="1800"/>
            </a:pPr>
            <a:r>
              <a:rPr sz="1500" i="1"/>
              <a:t>50A peak to peak</a:t>
            </a:r>
          </a:p>
        </p:txBody>
      </p:sp>
      <p:sp>
        <p:nvSpPr>
          <p:cNvPr id="156" name="Shape 156"/>
          <p:cNvSpPr/>
          <p:nvPr/>
        </p:nvSpPr>
        <p:spPr>
          <a:xfrm>
            <a:off x="2366599" y="1338302"/>
            <a:ext cx="1778401" cy="318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 i="1">
                <a:solidFill>
                  <a:srgbClr val="666666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000" i="1">
                <a:solidFill>
                  <a:srgbClr val="666666"/>
                </a:solidFill>
              </a:rPr>
              <a:t>Cooley et al., ISMRM 2014 </a:t>
            </a:r>
          </a:p>
        </p:txBody>
      </p:sp>
      <p:sp>
        <p:nvSpPr>
          <p:cNvPr id="157" name="Shape 157"/>
          <p:cNvSpPr/>
          <p:nvPr/>
        </p:nvSpPr>
        <p:spPr>
          <a:xfrm>
            <a:off x="2607386" y="705024"/>
            <a:ext cx="1218901" cy="60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500" b="1"/>
              <a:t> </a:t>
            </a:r>
            <a:r>
              <a:rPr sz="1500" b="1">
                <a:solidFill>
                  <a:srgbClr val="FF9900"/>
                </a:solidFill>
              </a:rPr>
              <a:t>50uH </a:t>
            </a:r>
            <a:r>
              <a:rPr sz="1500" b="1"/>
              <a:t>load</a:t>
            </a:r>
          </a:p>
        </p:txBody>
      </p:sp>
      <p:grpSp>
        <p:nvGrpSpPr>
          <p:cNvPr id="164" name="Group 164"/>
          <p:cNvGrpSpPr/>
          <p:nvPr/>
        </p:nvGrpSpPr>
        <p:grpSpPr>
          <a:xfrm>
            <a:off x="1520012" y="3456853"/>
            <a:ext cx="1675792" cy="1186602"/>
            <a:chOff x="0" y="0"/>
            <a:chExt cx="1675790" cy="1186601"/>
          </a:xfrm>
        </p:grpSpPr>
        <p:sp>
          <p:nvSpPr>
            <p:cNvPr id="158" name="Shape 158"/>
            <p:cNvSpPr/>
            <p:nvPr/>
          </p:nvSpPr>
          <p:spPr>
            <a:xfrm>
              <a:off x="0" y="946227"/>
              <a:ext cx="601491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01490" y="728506"/>
              <a:ext cx="1074301" cy="4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000"/>
              </a:lvl1pPr>
            </a:lstStyle>
            <a:p>
              <a:pPr lvl="0">
                <a:defRPr sz="1800"/>
              </a:pPr>
              <a:r>
                <a:rPr sz="1000"/>
                <a:t>Measured response</a:t>
              </a:r>
            </a:p>
          </p:txBody>
        </p:sp>
        <p:sp>
          <p:nvSpPr>
            <p:cNvPr id="160" name="Shape 160"/>
            <p:cNvSpPr/>
            <p:nvPr/>
          </p:nvSpPr>
          <p:spPr>
            <a:xfrm flipV="1">
              <a:off x="0" y="537783"/>
              <a:ext cx="601491" cy="1"/>
            </a:xfrm>
            <a:prstGeom prst="line">
              <a:avLst/>
            </a:prstGeom>
            <a:noFill/>
            <a:ln w="28575" cap="flat">
              <a:solidFill>
                <a:srgbClr val="1C458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01490" y="304800"/>
              <a:ext cx="1074301" cy="4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000"/>
              </a:lvl1pPr>
            </a:lstStyle>
            <a:p>
              <a:pPr lvl="0">
                <a:defRPr sz="1800"/>
              </a:pPr>
              <a:r>
                <a:rPr sz="1000"/>
                <a:t>Calculated response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0" y="184597"/>
              <a:ext cx="601491" cy="1"/>
            </a:xfrm>
            <a:prstGeom prst="line">
              <a:avLst/>
            </a:prstGeom>
            <a:noFill/>
            <a:ln w="28575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601490" y="0"/>
              <a:ext cx="1074301" cy="318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000"/>
              </a:lvl1pPr>
            </a:lstStyle>
            <a:p>
              <a:pPr lvl="0">
                <a:defRPr sz="1800"/>
              </a:pPr>
              <a:r>
                <a:rPr sz="1000"/>
                <a:t>Input step</a:t>
              </a:r>
            </a:p>
          </p:txBody>
        </p:sp>
      </p:grpSp>
      <p:sp>
        <p:nvSpPr>
          <p:cNvPr id="25" name="Shape 127"/>
          <p:cNvSpPr/>
          <p:nvPr/>
        </p:nvSpPr>
        <p:spPr>
          <a:xfrm>
            <a:off x="3854875" y="705027"/>
            <a:ext cx="2187301" cy="64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500" b="1" dirty="0"/>
              <a:t>Driving </a:t>
            </a:r>
            <a:r>
              <a:rPr sz="1500" b="1" dirty="0">
                <a:solidFill>
                  <a:srgbClr val="FF9900"/>
                </a:solidFill>
              </a:rPr>
              <a:t>690uH </a:t>
            </a:r>
            <a:r>
              <a:rPr sz="1500" b="1" dirty="0"/>
              <a:t>load</a:t>
            </a:r>
          </a:p>
          <a:p>
            <a:pPr lvl="0" algn="ctr">
              <a:defRPr sz="1800"/>
            </a:pPr>
            <a:r>
              <a:rPr sz="1500" i="1" dirty="0" smtClean="0"/>
              <a:t>2</a:t>
            </a:r>
            <a:r>
              <a:rPr lang="en-US" sz="1500" i="1" dirty="0" smtClean="0"/>
              <a:t>0</a:t>
            </a:r>
            <a:r>
              <a:rPr sz="1500" i="1" dirty="0" smtClean="0"/>
              <a:t>0</a:t>
            </a:r>
            <a:r>
              <a:rPr sz="1500" i="1" dirty="0"/>
              <a:t>𝜇s </a:t>
            </a:r>
            <a:r>
              <a:rPr lang="en-US" sz="1500" i="1" dirty="0" smtClean="0"/>
              <a:t>rise</a:t>
            </a:r>
            <a:r>
              <a:rPr sz="1500" i="1" dirty="0" smtClean="0"/>
              <a:t> </a:t>
            </a:r>
            <a:r>
              <a:rPr sz="1500" i="1" dirty="0"/>
              <a:t>time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77675" y="560524"/>
            <a:ext cx="5145000" cy="1990801"/>
          </a:xfrm>
          <a:prstGeom prst="rect">
            <a:avLst/>
          </a:prstGeom>
          <a:solidFill>
            <a:srgbClr val="FFFFFF"/>
          </a:solidFill>
          <a:ln w="38100">
            <a:solidFill>
              <a:srgbClr val="595959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67" name="image13.png"/>
          <p:cNvPicPr/>
          <p:nvPr/>
        </p:nvPicPr>
        <p:blipFill>
          <a:blip r:embed="rId2">
            <a:extLst/>
          </a:blip>
          <a:srcRect l="3156" t="4388"/>
          <a:stretch>
            <a:fillRect/>
          </a:stretch>
        </p:blipFill>
        <p:spPr>
          <a:xfrm>
            <a:off x="151649" y="645574"/>
            <a:ext cx="4650177" cy="185229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xfrm>
            <a:off x="-236992" y="4868791"/>
            <a:ext cx="548700" cy="39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t>9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2037975" y="1940900"/>
            <a:ext cx="279601" cy="467701"/>
          </a:xfrm>
          <a:prstGeom prst="rect">
            <a:avLst/>
          </a:prstGeom>
          <a:ln w="38100">
            <a:solidFill>
              <a:srgbClr val="FF9900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2027988" y="928362"/>
            <a:ext cx="279601" cy="334802"/>
          </a:xfrm>
          <a:prstGeom prst="rect">
            <a:avLst/>
          </a:prstGeom>
          <a:ln w="38100">
            <a:solidFill>
              <a:srgbClr val="FF9900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73" name="Group 173"/>
          <p:cNvGrpSpPr/>
          <p:nvPr/>
        </p:nvGrpSpPr>
        <p:grpSpPr>
          <a:xfrm>
            <a:off x="2850409" y="1298377"/>
            <a:ext cx="618901" cy="380234"/>
            <a:chOff x="0" y="0"/>
            <a:chExt cx="618900" cy="380233"/>
          </a:xfrm>
        </p:grpSpPr>
        <p:sp>
          <p:nvSpPr>
            <p:cNvPr id="171" name="Shape 171"/>
            <p:cNvSpPr/>
            <p:nvPr/>
          </p:nvSpPr>
          <p:spPr>
            <a:xfrm>
              <a:off x="0" y="6516"/>
              <a:ext cx="618901" cy="367201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7924" y="0"/>
              <a:ext cx="583052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1400"/>
                <a:t>load</a:t>
              </a:r>
            </a:p>
          </p:txBody>
        </p:sp>
      </p:grpSp>
      <p:sp>
        <p:nvSpPr>
          <p:cNvPr id="13" name="Shape 186"/>
          <p:cNvSpPr>
            <a:spLocks noGrp="1"/>
          </p:cNvSpPr>
          <p:nvPr>
            <p:ph type="title"/>
          </p:nvPr>
        </p:nvSpPr>
        <p:spPr>
          <a:xfrm>
            <a:off x="6900" y="-12176"/>
            <a:ext cx="9047400" cy="572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lang="en-US" sz="2400" dirty="0" smtClean="0"/>
              <a:t> </a:t>
            </a:r>
            <a:r>
              <a:rPr sz="2400" dirty="0" smtClean="0"/>
              <a:t>Results</a:t>
            </a:r>
            <a:r>
              <a:rPr sz="2400" dirty="0"/>
              <a:t>: Simple changes allow for new applications</a:t>
            </a:r>
          </a:p>
        </p:txBody>
      </p:sp>
      <p:sp>
        <p:nvSpPr>
          <p:cNvPr id="15" name="Shape 216"/>
          <p:cNvSpPr/>
          <p:nvPr/>
        </p:nvSpPr>
        <p:spPr>
          <a:xfrm>
            <a:off x="6901" y="2572449"/>
            <a:ext cx="3289972" cy="58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lvl="0">
              <a:defRPr sz="1800"/>
            </a:pPr>
            <a:r>
              <a:rPr lang="en-US" sz="1300" b="1" dirty="0" smtClean="0"/>
              <a:t>Two capacitor per channel adjustment for new loads</a:t>
            </a:r>
            <a:endParaRPr sz="13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325025" y="2984199"/>
            <a:ext cx="2574376" cy="1914882"/>
            <a:chOff x="1319706" y="2780661"/>
            <a:chExt cx="3040848" cy="2220558"/>
          </a:xfrm>
        </p:grpSpPr>
        <p:sp>
          <p:nvSpPr>
            <p:cNvPr id="27" name="Shape 175"/>
            <p:cNvSpPr/>
            <p:nvPr/>
          </p:nvSpPr>
          <p:spPr>
            <a:xfrm rot="5400000">
              <a:off x="4225088" y="4881968"/>
              <a:ext cx="82801" cy="15570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round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pic>
          <p:nvPicPr>
            <p:cNvPr id="28" name="Shape 116"/>
            <p:cNvPicPr preferRelativeResize="0"/>
            <p:nvPr/>
          </p:nvPicPr>
          <p:blipFill rotWithShape="1">
            <a:blip r:embed="rId3">
              <a:alphaModFix/>
            </a:blip>
            <a:srcRect b="-3476"/>
            <a:stretch/>
          </p:blipFill>
          <p:spPr>
            <a:xfrm>
              <a:off x="1340263" y="2850775"/>
              <a:ext cx="3020291" cy="2092877"/>
            </a:xfrm>
            <a:prstGeom prst="rect">
              <a:avLst/>
            </a:prstGeom>
            <a:noFill/>
            <a:ln w="38100" cap="flat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9" name="Shape 117"/>
            <p:cNvSpPr/>
            <p:nvPr/>
          </p:nvSpPr>
          <p:spPr>
            <a:xfrm>
              <a:off x="1472496" y="3361410"/>
              <a:ext cx="102600" cy="171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18"/>
            <p:cNvSpPr/>
            <p:nvPr/>
          </p:nvSpPr>
          <p:spPr>
            <a:xfrm>
              <a:off x="1453575" y="4178134"/>
              <a:ext cx="102600" cy="171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19"/>
            <p:cNvSpPr/>
            <p:nvPr/>
          </p:nvSpPr>
          <p:spPr>
            <a:xfrm rot="5400000">
              <a:off x="2823540" y="4705513"/>
              <a:ext cx="136800" cy="257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20"/>
            <p:cNvSpPr txBox="1"/>
            <p:nvPr/>
          </p:nvSpPr>
          <p:spPr>
            <a:xfrm rot="-5400000">
              <a:off x="1055708" y="3228105"/>
              <a:ext cx="8151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900" dirty="0"/>
                <a:t>Gain (dB)</a:t>
              </a:r>
            </a:p>
          </p:txBody>
        </p:sp>
        <p:sp>
          <p:nvSpPr>
            <p:cNvPr id="33" name="Shape 121"/>
            <p:cNvSpPr txBox="1"/>
            <p:nvPr/>
          </p:nvSpPr>
          <p:spPr>
            <a:xfrm rot="-5400000">
              <a:off x="993156" y="4064495"/>
              <a:ext cx="9402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900"/>
                <a:t>Phase (deg)</a:t>
              </a:r>
            </a:p>
          </p:txBody>
        </p:sp>
        <p:sp>
          <p:nvSpPr>
            <p:cNvPr id="34" name="Shape 122"/>
            <p:cNvSpPr txBox="1"/>
            <p:nvPr/>
          </p:nvSpPr>
          <p:spPr>
            <a:xfrm>
              <a:off x="2193860" y="4639250"/>
              <a:ext cx="13230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900" dirty="0"/>
                <a:t>Frequency (kHz)</a:t>
              </a:r>
            </a:p>
          </p:txBody>
        </p:sp>
        <p:sp>
          <p:nvSpPr>
            <p:cNvPr id="35" name="Shape 123"/>
            <p:cNvSpPr txBox="1"/>
            <p:nvPr/>
          </p:nvSpPr>
          <p:spPr>
            <a:xfrm>
              <a:off x="1545986" y="2780661"/>
              <a:ext cx="27573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900" dirty="0"/>
                <a:t>Lead Compensated Open Loop Bode Plot</a:t>
              </a:r>
            </a:p>
          </p:txBody>
        </p:sp>
        <p:sp>
          <p:nvSpPr>
            <p:cNvPr id="36" name="Shape 125"/>
            <p:cNvSpPr/>
            <p:nvPr/>
          </p:nvSpPr>
          <p:spPr>
            <a:xfrm>
              <a:off x="1776133" y="3064778"/>
              <a:ext cx="1230299" cy="1585199"/>
            </a:xfrm>
            <a:prstGeom prst="rect">
              <a:avLst/>
            </a:prstGeom>
            <a:solidFill>
              <a:srgbClr val="E3B200">
                <a:alpha val="42690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126"/>
            <p:cNvSpPr txBox="1"/>
            <p:nvPr/>
          </p:nvSpPr>
          <p:spPr>
            <a:xfrm>
              <a:off x="1756483" y="3375149"/>
              <a:ext cx="1230299" cy="652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 dirty="0"/>
                <a:t>~20KHz bandwidth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22497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AB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AB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AB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AB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1464</Words>
  <Application>Microsoft Macintosh PowerPoint</Application>
  <PresentationFormat>On-screen Show (16:9)</PresentationFormat>
  <Paragraphs>236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</vt:lpstr>
      <vt:lpstr>Low-cost, open-source, flexible current feedback-controlled coil driver circuit for matrix B0 shim coils and related applications</vt:lpstr>
      <vt:lpstr>PowerPoint Presentation</vt:lpstr>
      <vt:lpstr> Original Motivation: Flexible local-multicoil B0 shim array driver</vt:lpstr>
      <vt:lpstr> Low-cost and available hardware </vt:lpstr>
      <vt:lpstr>Methods: Linear, current feedback, lead-compensated push-pull </vt:lpstr>
      <vt:lpstr> Results: High performance in diverse applications  </vt:lpstr>
      <vt:lpstr> Results: High performance in diverse applications  </vt:lpstr>
      <vt:lpstr> Results: High performance in diverse applications  </vt:lpstr>
      <vt:lpstr> Results: Simple changes allow for new applications</vt:lpstr>
      <vt:lpstr> Results: Simple changes allow for new applications</vt:lpstr>
      <vt:lpstr> Results: Dynamic disturbance rejection</vt:lpstr>
      <vt:lpstr> Results: Dynamic disturbance rejection</vt:lpstr>
      <vt:lpstr> Results: Dynamic disturbance rejection</vt:lpstr>
      <vt:lpstr> Results: Dynamic disturbance rejection</vt:lpstr>
      <vt:lpstr> Results: Shim current can be set 500 𝜇s before image TR</vt:lpstr>
      <vt:lpstr> Results: No excess RF noise caused by dynamic shimming</vt:lpstr>
      <vt:lpstr> Future Work: Driver board as a part of a shimming system</vt:lpstr>
      <vt:lpstr> Conclusions</vt:lpstr>
      <vt:lpstr>Conclusions</vt:lpstr>
      <vt:lpstr>Conclusions</vt:lpstr>
      <vt:lpstr> Acknowledgements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Low-cost, open-source, flexible current feedback-controlled coil driver circuit for matrix B0 shim coils and related applications</dc:title>
  <dc:subject/>
  <dc:creator>Speaker Ready Room</dc:creator>
  <cp:keywords/>
  <dc:description/>
  <cp:lastModifiedBy>Jason Stockmann</cp:lastModifiedBy>
  <cp:revision>13</cp:revision>
  <dcterms:modified xsi:type="dcterms:W3CDTF">2016-06-01T16:31:27Z</dcterms:modified>
  <cp:category/>
</cp:coreProperties>
</file>